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1697" r:id="rId2"/>
    <p:sldId id="256" r:id="rId3"/>
    <p:sldId id="1445" r:id="rId4"/>
    <p:sldId id="1677" r:id="rId5"/>
    <p:sldId id="1678" r:id="rId6"/>
    <p:sldId id="1679" r:id="rId7"/>
    <p:sldId id="1680" r:id="rId8"/>
    <p:sldId id="1681" r:id="rId9"/>
    <p:sldId id="1396" r:id="rId10"/>
    <p:sldId id="567" r:id="rId11"/>
    <p:sldId id="1567" r:id="rId12"/>
    <p:sldId id="1398" r:id="rId13"/>
    <p:sldId id="1455" r:id="rId14"/>
    <p:sldId id="1490" r:id="rId15"/>
    <p:sldId id="1444" r:id="rId16"/>
    <p:sldId id="1456" r:id="rId17"/>
    <p:sldId id="1446" r:id="rId18"/>
    <p:sldId id="1458" r:id="rId19"/>
    <p:sldId id="1675" r:id="rId20"/>
    <p:sldId id="1502" r:id="rId21"/>
    <p:sldId id="1503" r:id="rId22"/>
    <p:sldId id="1504" r:id="rId23"/>
    <p:sldId id="1505" r:id="rId24"/>
    <p:sldId id="1459" r:id="rId25"/>
    <p:sldId id="1463" r:id="rId26"/>
    <p:sldId id="1464" r:id="rId27"/>
    <p:sldId id="1465" r:id="rId28"/>
    <p:sldId id="1682" r:id="rId29"/>
    <p:sldId id="1683" r:id="rId30"/>
    <p:sldId id="1685" r:id="rId31"/>
    <p:sldId id="1684" r:id="rId32"/>
    <p:sldId id="1686" r:id="rId33"/>
    <p:sldId id="1687" r:id="rId34"/>
    <p:sldId id="1688" r:id="rId35"/>
    <p:sldId id="1698" r:id="rId36"/>
    <p:sldId id="1701" r:id="rId37"/>
    <p:sldId id="1487" r:id="rId38"/>
    <p:sldId id="1466" r:id="rId39"/>
    <p:sldId id="1468" r:id="rId40"/>
    <p:sldId id="1478" r:id="rId41"/>
    <p:sldId id="1479" r:id="rId42"/>
    <p:sldId id="1480" r:id="rId43"/>
    <p:sldId id="1558" r:id="rId44"/>
    <p:sldId id="1481" r:id="rId45"/>
    <p:sldId id="1559" r:id="rId46"/>
    <p:sldId id="1482" r:id="rId47"/>
    <p:sldId id="1484" r:id="rId48"/>
    <p:sldId id="1488" r:id="rId49"/>
    <p:sldId id="1485" r:id="rId50"/>
    <p:sldId id="1560" r:id="rId51"/>
    <p:sldId id="1495" r:id="rId52"/>
    <p:sldId id="1690" r:id="rId53"/>
    <p:sldId id="1691" r:id="rId54"/>
    <p:sldId id="1693" r:id="rId55"/>
    <p:sldId id="1692" r:id="rId56"/>
    <p:sldId id="1694" r:id="rId57"/>
    <p:sldId id="1506" r:id="rId58"/>
    <p:sldId id="1509" r:id="rId59"/>
    <p:sldId id="1511" r:id="rId60"/>
    <p:sldId id="1510" r:id="rId61"/>
    <p:sldId id="1561" r:id="rId62"/>
    <p:sldId id="1557" r:id="rId63"/>
    <p:sldId id="1562" r:id="rId64"/>
    <p:sldId id="1576" r:id="rId65"/>
    <p:sldId id="1507" r:id="rId66"/>
    <p:sldId id="1513" r:id="rId67"/>
    <p:sldId id="1512" r:id="rId68"/>
    <p:sldId id="1508" r:id="rId69"/>
    <p:sldId id="1514" r:id="rId70"/>
    <p:sldId id="1515" r:id="rId71"/>
    <p:sldId id="1521" r:id="rId72"/>
    <p:sldId id="1522" r:id="rId73"/>
    <p:sldId id="1531" r:id="rId74"/>
    <p:sldId id="1532" r:id="rId75"/>
    <p:sldId id="1533" r:id="rId76"/>
    <p:sldId id="1492" r:id="rId77"/>
    <p:sldId id="1535" r:id="rId78"/>
    <p:sldId id="1537" r:id="rId79"/>
    <p:sldId id="1536" r:id="rId80"/>
    <p:sldId id="1538" r:id="rId81"/>
    <p:sldId id="1540" r:id="rId82"/>
    <p:sldId id="1539" r:id="rId83"/>
    <p:sldId id="1534" r:id="rId84"/>
    <p:sldId id="1527" r:id="rId85"/>
    <p:sldId id="1541" r:id="rId86"/>
    <p:sldId id="1542" r:id="rId87"/>
    <p:sldId id="1543" r:id="rId88"/>
    <p:sldId id="1544" r:id="rId89"/>
    <p:sldId id="1546" r:id="rId90"/>
    <p:sldId id="1547" r:id="rId91"/>
    <p:sldId id="1550" r:id="rId92"/>
    <p:sldId id="1551" r:id="rId93"/>
    <p:sldId id="1552" r:id="rId94"/>
    <p:sldId id="1554" r:id="rId95"/>
    <p:sldId id="1553" r:id="rId96"/>
    <p:sldId id="1555" r:id="rId97"/>
    <p:sldId id="1556" r:id="rId98"/>
    <p:sldId id="1565" r:id="rId99"/>
    <p:sldId id="1564" r:id="rId100"/>
    <p:sldId id="1563" r:id="rId101"/>
    <p:sldId id="1566" r:id="rId102"/>
    <p:sldId id="1578" r:id="rId103"/>
    <p:sldId id="1699" r:id="rId104"/>
    <p:sldId id="1700" r:id="rId105"/>
    <p:sldId id="1579" r:id="rId106"/>
    <p:sldId id="1581" r:id="rId107"/>
    <p:sldId id="1568" r:id="rId108"/>
    <p:sldId id="1518" r:id="rId109"/>
    <p:sldId id="1571" r:id="rId110"/>
    <p:sldId id="1570" r:id="rId111"/>
    <p:sldId id="1572" r:id="rId112"/>
    <p:sldId id="1573" r:id="rId113"/>
    <p:sldId id="1574" r:id="rId114"/>
    <p:sldId id="1584" r:id="rId115"/>
    <p:sldId id="1587" r:id="rId116"/>
    <p:sldId id="1588" r:id="rId117"/>
    <p:sldId id="1589" r:id="rId118"/>
    <p:sldId id="1591" r:id="rId119"/>
    <p:sldId id="1592" r:id="rId120"/>
    <p:sldId id="1593" r:id="rId121"/>
    <p:sldId id="1596" r:id="rId122"/>
    <p:sldId id="1597" r:id="rId123"/>
    <p:sldId id="1594" r:id="rId124"/>
    <p:sldId id="1599" r:id="rId125"/>
    <p:sldId id="1600" r:id="rId126"/>
    <p:sldId id="1602" r:id="rId127"/>
    <p:sldId id="1601" r:id="rId128"/>
    <p:sldId id="1582" r:id="rId129"/>
    <p:sldId id="1695"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723"/>
    <a:srgbClr val="FFFF00"/>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67465"/>
  </p:normalViewPr>
  <p:slideViewPr>
    <p:cSldViewPr snapToGrid="0">
      <p:cViewPr varScale="1">
        <p:scale>
          <a:sx n="81" d="100"/>
          <a:sy n="81" d="100"/>
        </p:scale>
        <p:origin x="936" y="176"/>
      </p:cViewPr>
      <p:guideLst/>
    </p:cSldViewPr>
  </p:slideViewPr>
  <p:notesTextViewPr>
    <p:cViewPr>
      <p:scale>
        <a:sx n="1" d="1"/>
        <a:sy n="1" d="1"/>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45D1E9-315B-1842-B350-FBBFB7782A15}" type="datetimeFigureOut">
              <a:rPr lang="en-US" smtClean="0"/>
              <a:t>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3B80E-16FB-5147-84AD-5036D4EA0A38}" type="slidenum">
              <a:rPr lang="en-US" smtClean="0"/>
              <a:t>‹#›</a:t>
            </a:fld>
            <a:endParaRPr lang="en-US"/>
          </a:p>
        </p:txBody>
      </p:sp>
    </p:spTree>
    <p:extLst>
      <p:ext uri="{BB962C8B-B14F-4D97-AF65-F5344CB8AC3E}">
        <p14:creationId xmlns:p14="http://schemas.microsoft.com/office/powerpoint/2010/main" val="427626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Are you ready for ecology?</a:t>
            </a:r>
          </a:p>
          <a:p>
            <a:r>
              <a:rPr lang="en-US"/>
              <a:t>https://www.polleverywhere.com/multiple_choice_polls/xBnLArwyXRIy1farw6Xow?state=opened&amp;flow=Default&amp;onscreen=persist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a:t>
            </a:fld>
            <a:endParaRPr lang="en-US"/>
          </a:p>
        </p:txBody>
      </p:sp>
    </p:spTree>
    <p:extLst>
      <p:ext uri="{BB962C8B-B14F-4D97-AF65-F5344CB8AC3E}">
        <p14:creationId xmlns:p14="http://schemas.microsoft.com/office/powerpoint/2010/main" val="309913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a:t>
            </a:fld>
            <a:endParaRPr lang="en-US"/>
          </a:p>
        </p:txBody>
      </p:sp>
    </p:spTree>
    <p:extLst>
      <p:ext uri="{BB962C8B-B14F-4D97-AF65-F5344CB8AC3E}">
        <p14:creationId xmlns:p14="http://schemas.microsoft.com/office/powerpoint/2010/main" val="19259811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diverge more quickly as the “timestep” gets larger</a:t>
            </a:r>
          </a:p>
        </p:txBody>
      </p:sp>
      <p:sp>
        <p:nvSpPr>
          <p:cNvPr id="4" name="Slide Number Placeholder 3"/>
          <p:cNvSpPr>
            <a:spLocks noGrp="1"/>
          </p:cNvSpPr>
          <p:nvPr>
            <p:ph type="sldNum" sz="quarter" idx="5"/>
          </p:nvPr>
        </p:nvSpPr>
        <p:spPr/>
        <p:txBody>
          <a:bodyPr/>
          <a:lstStyle/>
          <a:p>
            <a:fld id="{AFE3B80E-16FB-5147-84AD-5036D4EA0A38}" type="slidenum">
              <a:rPr lang="en-US" smtClean="0"/>
              <a:t>100</a:t>
            </a:fld>
            <a:endParaRPr lang="en-US"/>
          </a:p>
        </p:txBody>
      </p:sp>
    </p:spTree>
    <p:extLst>
      <p:ext uri="{BB962C8B-B14F-4D97-AF65-F5344CB8AC3E}">
        <p14:creationId xmlns:p14="http://schemas.microsoft.com/office/powerpoint/2010/main" val="28972262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101</a:t>
            </a:fld>
            <a:endParaRPr lang="en-US"/>
          </a:p>
        </p:txBody>
      </p:sp>
    </p:spTree>
    <p:extLst>
      <p:ext uri="{BB962C8B-B14F-4D97-AF65-F5344CB8AC3E}">
        <p14:creationId xmlns:p14="http://schemas.microsoft.com/office/powerpoint/2010/main" val="22423379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p:cNvSpPr>
            <a:spLocks noGrp="1"/>
          </p:cNvSpPr>
          <p:nvPr>
            <p:ph type="sldNum" sz="quarter" idx="5"/>
          </p:nvPr>
        </p:nvSpPr>
        <p:spPr/>
        <p:txBody>
          <a:bodyPr/>
          <a:lstStyle/>
          <a:p>
            <a:fld id="{AFE3B80E-16FB-5147-84AD-5036D4EA0A38}" type="slidenum">
              <a:rPr lang="en-US" smtClean="0"/>
              <a:t>102</a:t>
            </a:fld>
            <a:endParaRPr lang="en-US"/>
          </a:p>
        </p:txBody>
      </p:sp>
    </p:spTree>
    <p:extLst>
      <p:ext uri="{BB962C8B-B14F-4D97-AF65-F5344CB8AC3E}">
        <p14:creationId xmlns:p14="http://schemas.microsoft.com/office/powerpoint/2010/main" val="40731978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does this plot suggest about the growth rate of the US population with time?</a:t>
            </a:r>
          </a:p>
          <a:p>
            <a:r>
              <a:rPr lang="en-US"/>
              <a:t>https://www.polleverywhere.com/multiple_choice_polls/13u44MZu9Gpi5G3jP8wBa?state=opened&amp;flow=Default&amp;onscreen=persist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103</a:t>
            </a:fld>
            <a:endParaRPr lang="en-US"/>
          </a:p>
        </p:txBody>
      </p:sp>
    </p:spTree>
    <p:extLst>
      <p:ext uri="{BB962C8B-B14F-4D97-AF65-F5344CB8AC3E}">
        <p14:creationId xmlns:p14="http://schemas.microsoft.com/office/powerpoint/2010/main" val="33783028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279AC-5B6A-39B8-3F74-89917586F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96BE6-2424-3438-40AA-C67D30403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8D6B8B-90C5-E643-91CE-96A9BC736E8F}"/>
              </a:ext>
            </a:extLst>
          </p:cNvPr>
          <p:cNvSpPr>
            <a:spLocks noGrp="1"/>
          </p:cNvSpPr>
          <p:nvPr>
            <p:ph type="body" idx="1"/>
          </p:nvPr>
        </p:nvSpPr>
        <p:spPr/>
        <p:txBody>
          <a:bodyPr/>
          <a:lstStyle/>
          <a:p>
            <a:r>
              <a:rPr lang="en-US" dirty="0"/>
              <a:t>Fits to data from earlier years only overestimate current population growth rates</a:t>
            </a:r>
          </a:p>
        </p:txBody>
      </p:sp>
      <p:sp>
        <p:nvSpPr>
          <p:cNvPr id="4" name="Slide Number Placeholder 3">
            <a:extLst>
              <a:ext uri="{FF2B5EF4-FFF2-40B4-BE49-F238E27FC236}">
                <a16:creationId xmlns:a16="http://schemas.microsoft.com/office/drawing/2014/main" id="{6762CD0E-F488-D5B5-744B-06EB977AB032}"/>
              </a:ext>
            </a:extLst>
          </p:cNvPr>
          <p:cNvSpPr>
            <a:spLocks noGrp="1"/>
          </p:cNvSpPr>
          <p:nvPr>
            <p:ph type="sldNum" sz="quarter" idx="5"/>
          </p:nvPr>
        </p:nvSpPr>
        <p:spPr/>
        <p:txBody>
          <a:bodyPr/>
          <a:lstStyle/>
          <a:p>
            <a:fld id="{AFE3B80E-16FB-5147-84AD-5036D4EA0A38}" type="slidenum">
              <a:rPr lang="en-US" smtClean="0"/>
              <a:t>104</a:t>
            </a:fld>
            <a:endParaRPr lang="en-US"/>
          </a:p>
        </p:txBody>
      </p:sp>
    </p:spTree>
    <p:extLst>
      <p:ext uri="{BB962C8B-B14F-4D97-AF65-F5344CB8AC3E}">
        <p14:creationId xmlns:p14="http://schemas.microsoft.com/office/powerpoint/2010/main" val="35131848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105</a:t>
            </a:fld>
            <a:endParaRPr lang="en-US"/>
          </a:p>
        </p:txBody>
      </p:sp>
    </p:spTree>
    <p:extLst>
      <p:ext uri="{BB962C8B-B14F-4D97-AF65-F5344CB8AC3E}">
        <p14:creationId xmlns:p14="http://schemas.microsoft.com/office/powerpoint/2010/main" val="30778340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Fits to data from earlier years only underestimate current population trends</a:t>
            </a:r>
          </a:p>
        </p:txBody>
      </p:sp>
      <p:sp>
        <p:nvSpPr>
          <p:cNvPr id="4" name="Slide Number Placeholder 3"/>
          <p:cNvSpPr>
            <a:spLocks noGrp="1"/>
          </p:cNvSpPr>
          <p:nvPr>
            <p:ph type="sldNum" sz="quarter" idx="5"/>
          </p:nvPr>
        </p:nvSpPr>
        <p:spPr/>
        <p:txBody>
          <a:bodyPr/>
          <a:lstStyle/>
          <a:p>
            <a:fld id="{AFE3B80E-16FB-5147-84AD-5036D4EA0A38}" type="slidenum">
              <a:rPr lang="en-US" smtClean="0"/>
              <a:t>106</a:t>
            </a:fld>
            <a:endParaRPr lang="en-US"/>
          </a:p>
        </p:txBody>
      </p:sp>
    </p:spTree>
    <p:extLst>
      <p:ext uri="{BB962C8B-B14F-4D97-AF65-F5344CB8AC3E}">
        <p14:creationId xmlns:p14="http://schemas.microsoft.com/office/powerpoint/2010/main" val="377131606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107</a:t>
            </a:fld>
            <a:endParaRPr lang="en-US"/>
          </a:p>
        </p:txBody>
      </p:sp>
    </p:spTree>
    <p:extLst>
      <p:ext uri="{BB962C8B-B14F-4D97-AF65-F5344CB8AC3E}">
        <p14:creationId xmlns:p14="http://schemas.microsoft.com/office/powerpoint/2010/main" val="37958793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1" dirty="0">
                <a:effectLst/>
                <a:latin typeface="Helvetica" pitchFamily="2" charset="0"/>
              </a:rPr>
              <a:t>Published the book anonymously.</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108</a:t>
            </a:fld>
            <a:endParaRPr lang="en-US"/>
          </a:p>
        </p:txBody>
      </p:sp>
    </p:spTree>
    <p:extLst>
      <p:ext uri="{BB962C8B-B14F-4D97-AF65-F5344CB8AC3E}">
        <p14:creationId xmlns:p14="http://schemas.microsoft.com/office/powerpoint/2010/main" val="35028544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109</a:t>
            </a:fld>
            <a:endParaRPr lang="en-US"/>
          </a:p>
        </p:txBody>
      </p:sp>
    </p:spTree>
    <p:extLst>
      <p:ext uri="{BB962C8B-B14F-4D97-AF65-F5344CB8AC3E}">
        <p14:creationId xmlns:p14="http://schemas.microsoft.com/office/powerpoint/2010/main" val="3825854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11</a:t>
            </a:fld>
            <a:endParaRPr lang="en-US"/>
          </a:p>
        </p:txBody>
      </p:sp>
    </p:spTree>
    <p:extLst>
      <p:ext uri="{BB962C8B-B14F-4D97-AF65-F5344CB8AC3E}">
        <p14:creationId xmlns:p14="http://schemas.microsoft.com/office/powerpoint/2010/main" val="38723319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Malthus. English cleric in the late 1700s, early 1800s.</a:t>
            </a:r>
          </a:p>
          <a:p>
            <a:r>
              <a:rPr lang="en-US" i="0" dirty="0">
                <a:effectLst/>
                <a:latin typeface="Helvetica" pitchFamily="2" charset="0"/>
              </a:rPr>
              <a:t>Inspired strong reactions. Darwin was inspired. Marx was disgusted</a:t>
            </a:r>
          </a:p>
          <a:p>
            <a:r>
              <a:rPr lang="en-US" b="0" i="0" dirty="0">
                <a:solidFill>
                  <a:srgbClr val="202124"/>
                </a:solidFill>
                <a:effectLst/>
                <a:latin typeface="Roboto" panose="020F0502020204030204" pitchFamily="34" charset="0"/>
              </a:rPr>
              <a:t>Marx claimed that </a:t>
            </a:r>
            <a:r>
              <a:rPr lang="en-US" b="1" i="0" dirty="0">
                <a:solidFill>
                  <a:srgbClr val="202124"/>
                </a:solidFill>
                <a:effectLst/>
                <a:latin typeface="Roboto" panose="020F0502020204030204" pitchFamily="34" charset="0"/>
              </a:rPr>
              <a:t>poverty and hunger was a result of the capitalist economy, not population growth</a:t>
            </a:r>
            <a:r>
              <a:rPr lang="en-US" b="0" i="0" dirty="0">
                <a:solidFill>
                  <a:srgbClr val="202124"/>
                </a:solidFill>
                <a:effectLst/>
                <a:latin typeface="Roboto" panose="020F0502020204030204" pitchFamily="34" charset="0"/>
              </a:rPr>
              <a:t>. He argued that food supplies would keep pace with population growth if wealth was distributed fairly</a:t>
            </a:r>
          </a:p>
          <a:p>
            <a:endParaRPr lang="en-US" b="0" i="0" dirty="0">
              <a:solidFill>
                <a:srgbClr val="202124"/>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44444"/>
                </a:solidFill>
                <a:effectLst/>
                <a:latin typeface="Open Sans" panose="020B0606030504020204" pitchFamily="34" charset="0"/>
              </a:rPr>
              <a:t>Malthus offered no basis for his arithmetical ratio for food, and there were occasions in which food had increased geometrically to match a geometric rise in population (as in North America)</a:t>
            </a:r>
          </a:p>
          <a:p>
            <a:r>
              <a:rPr lang="en-US" i="0" dirty="0">
                <a:effectLst/>
                <a:latin typeface="Helvetica" pitchFamily="2" charset="0"/>
              </a:rPr>
              <a:t>Indeed, the industrial revolution proved that human food production could keep pace with population growth</a:t>
            </a:r>
          </a:p>
          <a:p>
            <a:endParaRPr lang="en-US" i="0" dirty="0">
              <a:effectLst/>
              <a:latin typeface="Helvetica" pitchFamily="2" charset="0"/>
            </a:endParaRPr>
          </a:p>
          <a:p>
            <a:r>
              <a:rPr lang="en-US" i="0" dirty="0">
                <a:effectLst/>
                <a:latin typeface="Helvetica" pitchFamily="2" charset="0"/>
              </a:rPr>
              <a:t>Led him to write a second essay that proposed all kinds of ways to keep population in check: famine, war, abortion, delayed marriage. Very anti-charity</a:t>
            </a:r>
          </a:p>
          <a:p>
            <a:endParaRPr lang="en-US" i="0" dirty="0">
              <a:effectLst/>
              <a:latin typeface="Helvetica" pitchFamily="2" charset="0"/>
            </a:endParaRPr>
          </a:p>
          <a:p>
            <a:r>
              <a:rPr lang="en-US" i="1" dirty="0">
                <a:effectLst/>
                <a:latin typeface="Helvetica" pitchFamily="2" charset="0"/>
              </a:rPr>
              <a:t>An Essay on the Principle of Population, or a View of its Past and Present Effects</a:t>
            </a:r>
            <a:endParaRPr lang="en-US" dirty="0">
              <a:effectLst/>
              <a:latin typeface="Helvetica" pitchFamily="2" charset="0"/>
            </a:endParaRPr>
          </a:p>
          <a:p>
            <a:r>
              <a:rPr lang="en-US" i="1" dirty="0">
                <a:effectLst/>
                <a:latin typeface="Helvetica" pitchFamily="2" charset="0"/>
              </a:rPr>
              <a:t>on Human Happiness, With an Enquiry Into Our Prospects Respecting the Future Removal or Mitigation of</a:t>
            </a:r>
            <a:r>
              <a:rPr lang="en-US" dirty="0">
                <a:latin typeface="Helvetica" pitchFamily="2" charset="0"/>
              </a:rPr>
              <a:t> </a:t>
            </a:r>
            <a:r>
              <a:rPr lang="en-US" i="1" dirty="0">
                <a:effectLst/>
                <a:latin typeface="Helvetica" pitchFamily="2" charset="0"/>
              </a:rPr>
              <a:t>the Evils Which It Occasions</a:t>
            </a:r>
            <a:endParaRPr lang="en-US" dirty="0">
              <a:effectLst/>
              <a:latin typeface="Helvetica" pitchFamily="2" charset="0"/>
            </a:endParaRPr>
          </a:p>
          <a:p>
            <a:endParaRPr lang="en-US" i="0"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110</a:t>
            </a:fld>
            <a:endParaRPr lang="en-US"/>
          </a:p>
        </p:txBody>
      </p:sp>
    </p:spTree>
    <p:extLst>
      <p:ext uri="{BB962C8B-B14F-4D97-AF65-F5344CB8AC3E}">
        <p14:creationId xmlns:p14="http://schemas.microsoft.com/office/powerpoint/2010/main" val="36027769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111</a:t>
            </a:fld>
            <a:endParaRPr lang="en-US"/>
          </a:p>
        </p:txBody>
      </p:sp>
    </p:spTree>
    <p:extLst>
      <p:ext uri="{BB962C8B-B14F-4D97-AF65-F5344CB8AC3E}">
        <p14:creationId xmlns:p14="http://schemas.microsoft.com/office/powerpoint/2010/main" val="319828387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10253881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R vs. K selected species</a:t>
            </a:r>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14968060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12949831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4183090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17621973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Ecology – interaction of organisms with each other (population) and their environment (sets K)</a:t>
            </a:r>
          </a:p>
          <a:p>
            <a:r>
              <a:rPr lang="en-US" dirty="0"/>
              <a:t>Food, shelter, water</a:t>
            </a:r>
          </a:p>
          <a:p>
            <a:r>
              <a:rPr lang="en-US" dirty="0"/>
              <a:t>Can CHANGE!</a:t>
            </a:r>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40455715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42071446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4292091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12</a:t>
            </a:fld>
            <a:endParaRPr lang="en-US"/>
          </a:p>
        </p:txBody>
      </p:sp>
    </p:spTree>
    <p:extLst>
      <p:ext uri="{BB962C8B-B14F-4D97-AF65-F5344CB8AC3E}">
        <p14:creationId xmlns:p14="http://schemas.microsoft.com/office/powerpoint/2010/main" val="208856458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14162454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121</a:t>
            </a:fld>
            <a:endParaRPr lang="en-US"/>
          </a:p>
        </p:txBody>
      </p:sp>
    </p:spTree>
    <p:extLst>
      <p:ext uri="{BB962C8B-B14F-4D97-AF65-F5344CB8AC3E}">
        <p14:creationId xmlns:p14="http://schemas.microsoft.com/office/powerpoint/2010/main" val="385548830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122</a:t>
            </a:fld>
            <a:endParaRPr lang="en-US"/>
          </a:p>
        </p:txBody>
      </p:sp>
    </p:spTree>
    <p:extLst>
      <p:ext uri="{BB962C8B-B14F-4D97-AF65-F5344CB8AC3E}">
        <p14:creationId xmlns:p14="http://schemas.microsoft.com/office/powerpoint/2010/main" val="282126240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123</a:t>
            </a:fld>
            <a:endParaRPr lang="en-US"/>
          </a:p>
        </p:txBody>
      </p:sp>
    </p:spTree>
    <p:extLst>
      <p:ext uri="{BB962C8B-B14F-4D97-AF65-F5344CB8AC3E}">
        <p14:creationId xmlns:p14="http://schemas.microsoft.com/office/powerpoint/2010/main" val="18492498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124</a:t>
            </a:fld>
            <a:endParaRPr lang="en-US"/>
          </a:p>
        </p:txBody>
      </p:sp>
    </p:spTree>
    <p:extLst>
      <p:ext uri="{BB962C8B-B14F-4D97-AF65-F5344CB8AC3E}">
        <p14:creationId xmlns:p14="http://schemas.microsoft.com/office/powerpoint/2010/main" val="32570473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what happens when you</a:t>
            </a:r>
          </a:p>
        </p:txBody>
      </p:sp>
      <p:sp>
        <p:nvSpPr>
          <p:cNvPr id="4" name="Slide Number Placeholder 3"/>
          <p:cNvSpPr>
            <a:spLocks noGrp="1"/>
          </p:cNvSpPr>
          <p:nvPr>
            <p:ph type="sldNum" sz="quarter" idx="5"/>
          </p:nvPr>
        </p:nvSpPr>
        <p:spPr/>
        <p:txBody>
          <a:bodyPr/>
          <a:lstStyle/>
          <a:p>
            <a:fld id="{AFE3B80E-16FB-5147-84AD-5036D4EA0A38}" type="slidenum">
              <a:rPr lang="en-US" smtClean="0"/>
              <a:t>125</a:t>
            </a:fld>
            <a:endParaRPr lang="en-US"/>
          </a:p>
        </p:txBody>
      </p:sp>
    </p:spTree>
    <p:extLst>
      <p:ext uri="{BB962C8B-B14F-4D97-AF65-F5344CB8AC3E}">
        <p14:creationId xmlns:p14="http://schemas.microsoft.com/office/powerpoint/2010/main" val="20472658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126</a:t>
            </a:fld>
            <a:endParaRPr lang="en-US"/>
          </a:p>
        </p:txBody>
      </p:sp>
    </p:spTree>
    <p:extLst>
      <p:ext uri="{BB962C8B-B14F-4D97-AF65-F5344CB8AC3E}">
        <p14:creationId xmlns:p14="http://schemas.microsoft.com/office/powerpoint/2010/main" val="22438261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Orange </a:t>
            </a:r>
            <a:r>
              <a:rPr lang="en-US" dirty="0" err="1"/>
              <a:t>roughy</a:t>
            </a:r>
            <a:r>
              <a:rPr lang="en-US" dirty="0"/>
              <a:t> = overexploited fishery in mostly southern hemisphere. Large, very long-lived fish. Biggest fishery in NZ but also important in Australia</a:t>
            </a:r>
          </a:p>
        </p:txBody>
      </p:sp>
      <p:sp>
        <p:nvSpPr>
          <p:cNvPr id="4" name="Slide Number Placeholder 3"/>
          <p:cNvSpPr>
            <a:spLocks noGrp="1"/>
          </p:cNvSpPr>
          <p:nvPr>
            <p:ph type="sldNum" sz="quarter" idx="5"/>
          </p:nvPr>
        </p:nvSpPr>
        <p:spPr/>
        <p:txBody>
          <a:bodyPr/>
          <a:lstStyle/>
          <a:p>
            <a:fld id="{AFE3B80E-16FB-5147-84AD-5036D4EA0A38}" type="slidenum">
              <a:rPr lang="en-US" smtClean="0"/>
              <a:t>127</a:t>
            </a:fld>
            <a:endParaRPr lang="en-US"/>
          </a:p>
        </p:txBody>
      </p:sp>
    </p:spTree>
    <p:extLst>
      <p:ext uri="{BB962C8B-B14F-4D97-AF65-F5344CB8AC3E}">
        <p14:creationId xmlns:p14="http://schemas.microsoft.com/office/powerpoint/2010/main" val="3049264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exceeding carrying capacity as might have been projected in 1990… Maybe the US is starting to move towards an S curve but Madagascar definitely not</a:t>
            </a:r>
          </a:p>
          <a:p>
            <a:endParaRPr lang="en-US" dirty="0"/>
          </a:p>
          <a:p>
            <a:r>
              <a:rPr lang="en-US" dirty="0"/>
              <a:t>The question is whether we overshoot our own K, as Malthus predicted - or not!</a:t>
            </a:r>
          </a:p>
        </p:txBody>
      </p:sp>
      <p:sp>
        <p:nvSpPr>
          <p:cNvPr id="4" name="Slide Number Placeholder 3"/>
          <p:cNvSpPr>
            <a:spLocks noGrp="1"/>
          </p:cNvSpPr>
          <p:nvPr>
            <p:ph type="sldNum" sz="quarter" idx="5"/>
          </p:nvPr>
        </p:nvSpPr>
        <p:spPr/>
        <p:txBody>
          <a:bodyPr/>
          <a:lstStyle/>
          <a:p>
            <a:fld id="{AFE3B80E-16FB-5147-84AD-5036D4EA0A38}" type="slidenum">
              <a:rPr lang="en-US" smtClean="0"/>
              <a:t>128</a:t>
            </a:fld>
            <a:endParaRPr lang="en-US"/>
          </a:p>
        </p:txBody>
      </p:sp>
    </p:spTree>
    <p:extLst>
      <p:ext uri="{BB962C8B-B14F-4D97-AF65-F5344CB8AC3E}">
        <p14:creationId xmlns:p14="http://schemas.microsoft.com/office/powerpoint/2010/main" val="31981465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129</a:t>
            </a:fld>
            <a:endParaRPr lang="en-US"/>
          </a:p>
        </p:txBody>
      </p:sp>
    </p:spTree>
    <p:extLst>
      <p:ext uri="{BB962C8B-B14F-4D97-AF65-F5344CB8AC3E}">
        <p14:creationId xmlns:p14="http://schemas.microsoft.com/office/powerpoint/2010/main" val="255885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a:t>
            </a:fld>
            <a:endParaRPr lang="en-US"/>
          </a:p>
        </p:txBody>
      </p:sp>
    </p:spTree>
    <p:extLst>
      <p:ext uri="{BB962C8B-B14F-4D97-AF65-F5344CB8AC3E}">
        <p14:creationId xmlns:p14="http://schemas.microsoft.com/office/powerpoint/2010/main" val="1996713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Earliest ecological </a:t>
            </a:r>
            <a:r>
              <a:rPr lang="en-US" dirty="0" err="1"/>
              <a:t>thinkings</a:t>
            </a:r>
            <a:r>
              <a:rPr lang="en-US" dirty="0"/>
              <a:t> date back to Greek historian Herodotus (d. 425 BC): Basking Nile crocodiles open mouths for sandpipers to get access and pluck our leeches, giving food to the sandpiper and oral </a:t>
            </a:r>
            <a:r>
              <a:rPr lang="en-US" b="0" i="0" dirty="0">
                <a:solidFill>
                  <a:srgbClr val="202122"/>
                </a:solidFill>
                <a:effectLst/>
                <a:latin typeface="Arial" panose="020B0604020202020204" pitchFamily="34" charset="0"/>
              </a:rPr>
              <a:t>hygiene to the crocodile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Aristotle (c. 330 BC) made observations of animal migration and biogeography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Coined as a term in 1866 by German zoologist Ernst Haeckel: from the Greek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a:t>
            </a:fld>
            <a:endParaRPr lang="en-US"/>
          </a:p>
        </p:txBody>
      </p:sp>
    </p:spTree>
    <p:extLst>
      <p:ext uri="{BB962C8B-B14F-4D97-AF65-F5344CB8AC3E}">
        <p14:creationId xmlns:p14="http://schemas.microsoft.com/office/powerpoint/2010/main" val="398638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1941, American author John Steinbeck traveled to the Sea of Cortez, Baja, CA with marine biologist friend Ed Ricketts to characterize the marine invertebrate fauna in the region. Ricketts kept records of his findings and made collections, and Steinbeck wrote a book about the voyage, </a:t>
            </a:r>
            <a:r>
              <a:rPr lang="en-US" i="1" dirty="0"/>
              <a:t>The Log from the Sea of Cortez, </a:t>
            </a:r>
            <a:r>
              <a:rPr lang="en-US" dirty="0"/>
              <a:t> in which he wrote that ‘Ecology has a synonym which is ALL’, in reference to the broad range of interactions capture in this scientific pursuit.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Why do we care about ecology? Because it relates to everything</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409494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3084330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2689575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1796315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an abstract representation of a phenomenon</a:t>
            </a:r>
            <a:endParaRPr lang="en-US" dirty="0"/>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945352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a:t>
            </a:fld>
            <a:endParaRPr lang="en-US"/>
          </a:p>
        </p:txBody>
      </p:sp>
    </p:spTree>
    <p:extLst>
      <p:ext uri="{BB962C8B-B14F-4D97-AF65-F5344CB8AC3E}">
        <p14:creationId xmlns:p14="http://schemas.microsoft.com/office/powerpoint/2010/main" val="242140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388913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798795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1997106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1299172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 both computer models with mathematical equations</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24</a:t>
            </a:fld>
            <a:endParaRPr lang="en-US"/>
          </a:p>
        </p:txBody>
      </p:sp>
    </p:spTree>
    <p:extLst>
      <p:ext uri="{BB962C8B-B14F-4D97-AF65-F5344CB8AC3E}">
        <p14:creationId xmlns:p14="http://schemas.microsoft.com/office/powerpoint/2010/main" val="3594652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kinds of models  - both computer models with mathematical equations</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25</a:t>
            </a:fld>
            <a:endParaRPr lang="en-US"/>
          </a:p>
        </p:txBody>
      </p:sp>
    </p:spTree>
    <p:extLst>
      <p:ext uri="{BB962C8B-B14F-4D97-AF65-F5344CB8AC3E}">
        <p14:creationId xmlns:p14="http://schemas.microsoft.com/office/powerpoint/2010/main" val="1232047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kinds of ecological models </a:t>
            </a:r>
          </a:p>
          <a:p>
            <a:pPr marL="228600" indent="-228600">
              <a:buAutoNum type="arabicPeriod"/>
            </a:pPr>
            <a:r>
              <a:rPr lang="en-US" dirty="0"/>
              <a:t>statistical model, usually trying to decipher </a:t>
            </a:r>
            <a:r>
              <a:rPr lang="en-US" u="sng" dirty="0"/>
              <a:t>patterns</a:t>
            </a:r>
            <a:r>
              <a:rPr lang="en-US" dirty="0"/>
              <a:t> in data – like the simple linear regression</a:t>
            </a:r>
          </a:p>
          <a:p>
            <a:pPr marL="685800" lvl="1" indent="-228600">
              <a:buAutoNum type="arabicPeriod"/>
            </a:pPr>
            <a:r>
              <a:rPr lang="en-US" i="1" dirty="0"/>
              <a:t>What is this model showing? </a:t>
            </a:r>
            <a:r>
              <a:rPr lang="en-US" dirty="0"/>
              <a:t>an association between low numbers of starfish and high numbers of mussels</a:t>
            </a:r>
          </a:p>
          <a:p>
            <a:pPr marL="685800" lvl="1" indent="-228600">
              <a:buAutoNum type="arabicPeriod"/>
            </a:pPr>
            <a:r>
              <a:rPr lang="en-US" i="1" dirty="0"/>
              <a:t>No causation is determined, only correlation</a:t>
            </a:r>
          </a:p>
          <a:p>
            <a:pPr marL="228600" indent="-228600">
              <a:buAutoNum type="arabicPeriod"/>
            </a:pPr>
            <a:r>
              <a:rPr lang="en-US" dirty="0"/>
              <a:t>And the population model (also known as a dynamical model, mechanistic model, compartmental model, mathematical model), tries to describe </a:t>
            </a:r>
            <a:r>
              <a:rPr lang="en-US" u="sng" dirty="0"/>
              <a:t>processes</a:t>
            </a:r>
            <a:r>
              <a:rPr lang="en-US" u="none" dirty="0"/>
              <a:t> that give rise to data</a:t>
            </a:r>
          </a:p>
          <a:p>
            <a:pPr marL="685800" lvl="1" indent="-228600">
              <a:buAutoNum type="arabicPeriod"/>
            </a:pPr>
            <a:r>
              <a:rPr lang="en-US" i="1" u="none" dirty="0"/>
              <a:t>What processes are shown here?</a:t>
            </a:r>
          </a:p>
          <a:p>
            <a:pPr marL="685800" lvl="1" indent="-228600">
              <a:buAutoNum type="arabicPeriod"/>
            </a:pPr>
            <a:r>
              <a:rPr lang="en-US" i="1" u="none" dirty="0"/>
              <a:t>Mussels are EATEN by starfish… so yes, high numbers of mussels are associated with low numbers of starfish…because starfish predate on mussels</a:t>
            </a:r>
          </a:p>
          <a:p>
            <a:pPr marL="685800" lvl="1" indent="-228600">
              <a:buAutoNum type="arabicPeriod"/>
            </a:pPr>
            <a:r>
              <a:rPr lang="en-US" i="1" u="none" dirty="0"/>
              <a:t>Because this is a dynamic process, we usually use calculus to measure the change in </a:t>
            </a:r>
            <a:r>
              <a:rPr lang="en-US" i="1" u="sng" dirty="0"/>
              <a:t>populations through time</a:t>
            </a:r>
            <a:endParaRPr lang="en-US" i="1" u="none" dirty="0"/>
          </a:p>
          <a:p>
            <a:pPr marL="685800" lvl="1" indent="-228600">
              <a:buAutoNum type="arabicPeriod"/>
            </a:pPr>
            <a:endParaRPr lang="en-US" i="1" u="none" dirty="0"/>
          </a:p>
          <a:p>
            <a:pPr marL="685800" lvl="1" indent="-228600">
              <a:buAutoNum type="arabicPeriod"/>
            </a:pPr>
            <a:endParaRPr lang="en-US" i="1" u="sng" dirty="0"/>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26</a:t>
            </a:fld>
            <a:endParaRPr lang="en-US"/>
          </a:p>
        </p:txBody>
      </p:sp>
    </p:spTree>
    <p:extLst>
      <p:ext uri="{BB962C8B-B14F-4D97-AF65-F5344CB8AC3E}">
        <p14:creationId xmlns:p14="http://schemas.microsoft.com/office/powerpoint/2010/main" val="1420166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class will focus on the theory of ecology, which mostly stems from population/dynamic/compartmental/mathematical models.</a:t>
            </a:r>
          </a:p>
          <a:p>
            <a:r>
              <a:rPr lang="en-US" dirty="0"/>
              <a:t>For statistical models, you’ll probably need to take a data science or statistics class. Here we’re talking about the general principles that underly ecological process	</a:t>
            </a:r>
          </a:p>
        </p:txBody>
      </p:sp>
      <p:sp>
        <p:nvSpPr>
          <p:cNvPr id="4" name="Slide Number Placeholder 3"/>
          <p:cNvSpPr>
            <a:spLocks noGrp="1"/>
          </p:cNvSpPr>
          <p:nvPr>
            <p:ph type="sldNum" sz="quarter" idx="5"/>
          </p:nvPr>
        </p:nvSpPr>
        <p:spPr/>
        <p:txBody>
          <a:bodyPr/>
          <a:lstStyle/>
          <a:p>
            <a:fld id="{A8C508D1-CDDD-6445-AC0B-42415DA4AB68}" type="slidenum">
              <a:rPr lang="en-US" smtClean="0"/>
              <a:t>27</a:t>
            </a:fld>
            <a:endParaRPr lang="en-US"/>
          </a:p>
        </p:txBody>
      </p:sp>
    </p:spTree>
    <p:extLst>
      <p:ext uri="{BB962C8B-B14F-4D97-AF65-F5344CB8AC3E}">
        <p14:creationId xmlns:p14="http://schemas.microsoft.com/office/powerpoint/2010/main" val="3574898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3647061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1452884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a:t>
            </a:fld>
            <a:endParaRPr lang="en-US"/>
          </a:p>
        </p:txBody>
      </p:sp>
    </p:spTree>
    <p:extLst>
      <p:ext uri="{BB962C8B-B14F-4D97-AF65-F5344CB8AC3E}">
        <p14:creationId xmlns:p14="http://schemas.microsoft.com/office/powerpoint/2010/main" val="798166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2025659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3693216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3541988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863284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2258067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does the dashed purple line in this model diagram indicate?</a:t>
            </a:r>
          </a:p>
          <a:p>
            <a:r>
              <a:rPr lang="en-US"/>
              <a:t>https://www.polleverywhere.com/multiple_choice_polls/yWskiZCxtKMnugiWtyLSE?state=opened&amp;flow=Default&amp;onscreen=persist</a:t>
            </a:r>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1941910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1674074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use pop models, we can think of ecology as the study of complex adaptive systems – how organisms interact is dynamics (always changing) and complex – many interacting parties</a:t>
            </a:r>
          </a:p>
        </p:txBody>
      </p:sp>
      <p:sp>
        <p:nvSpPr>
          <p:cNvPr id="4" name="Slide Number Placeholder 3"/>
          <p:cNvSpPr>
            <a:spLocks noGrp="1"/>
          </p:cNvSpPr>
          <p:nvPr>
            <p:ph type="sldNum" sz="quarter" idx="5"/>
          </p:nvPr>
        </p:nvSpPr>
        <p:spPr/>
        <p:txBody>
          <a:bodyPr/>
          <a:lstStyle/>
          <a:p>
            <a:fld id="{A8C508D1-CDDD-6445-AC0B-42415DA4AB68}" type="slidenum">
              <a:rPr lang="en-US" smtClean="0"/>
              <a:t>37</a:t>
            </a:fld>
            <a:endParaRPr lang="en-US"/>
          </a:p>
        </p:txBody>
      </p:sp>
    </p:spTree>
    <p:extLst>
      <p:ext uri="{BB962C8B-B14F-4D97-AF65-F5344CB8AC3E}">
        <p14:creationId xmlns:p14="http://schemas.microsoft.com/office/powerpoint/2010/main" val="593876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explore ecology – using models – across scales</a:t>
            </a:r>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2328694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bottom, there is the level of the individual. Since ecology concerns interactions of organisms with each other and the environment, here we means how an in individual interacts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2008564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5602-142D-3BF7-B130-7C47CB936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836D45-8E22-BC1A-346C-BEAFA3D9A1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A66E0-387B-315E-F720-A935C8B54D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CD21B6-AE3B-43B1-B9FF-728114A0ED02}"/>
              </a:ext>
            </a:extLst>
          </p:cNvPr>
          <p:cNvSpPr>
            <a:spLocks noGrp="1"/>
          </p:cNvSpPr>
          <p:nvPr>
            <p:ph type="sldNum" sz="quarter" idx="5"/>
          </p:nvPr>
        </p:nvSpPr>
        <p:spPr/>
        <p:txBody>
          <a:bodyPr/>
          <a:lstStyle/>
          <a:p>
            <a:fld id="{AFE3B80E-16FB-5147-84AD-5036D4EA0A38}" type="slidenum">
              <a:rPr lang="en-US" smtClean="0"/>
              <a:t>4</a:t>
            </a:fld>
            <a:endParaRPr lang="en-US"/>
          </a:p>
        </p:txBody>
      </p:sp>
    </p:spTree>
    <p:extLst>
      <p:ext uri="{BB962C8B-B14F-4D97-AF65-F5344CB8AC3E}">
        <p14:creationId xmlns:p14="http://schemas.microsoft.com/office/powerpoint/2010/main" val="316803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Interactions of an individual with the environment</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648169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scale up to the population</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2916312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3576728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1110469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1130458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the </a:t>
            </a:r>
            <a:r>
              <a:rPr lang="en-US" dirty="0" err="1"/>
              <a:t>metapop</a:t>
            </a:r>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3748371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46</a:t>
            </a:fld>
            <a:endParaRPr lang="en-US"/>
          </a:p>
        </p:txBody>
      </p:sp>
    </p:spTree>
    <p:extLst>
      <p:ext uri="{BB962C8B-B14F-4D97-AF65-F5344CB8AC3E}">
        <p14:creationId xmlns:p14="http://schemas.microsoft.com/office/powerpoint/2010/main" val="2419696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look at interactions between species</a:t>
            </a:r>
          </a:p>
        </p:txBody>
      </p:sp>
      <p:sp>
        <p:nvSpPr>
          <p:cNvPr id="4" name="Slide Number Placeholder 3"/>
          <p:cNvSpPr>
            <a:spLocks noGrp="1"/>
          </p:cNvSpPr>
          <p:nvPr>
            <p:ph type="sldNum" sz="quarter" idx="5"/>
          </p:nvPr>
        </p:nvSpPr>
        <p:spPr/>
        <p:txBody>
          <a:bodyPr/>
          <a:lstStyle/>
          <a:p>
            <a:fld id="{A8C508D1-CDDD-6445-AC0B-42415DA4AB68}" type="slidenum">
              <a:rPr lang="en-US" smtClean="0"/>
              <a:t>47</a:t>
            </a:fld>
            <a:endParaRPr lang="en-US"/>
          </a:p>
        </p:txBody>
      </p:sp>
    </p:spTree>
    <p:extLst>
      <p:ext uri="{BB962C8B-B14F-4D97-AF65-F5344CB8AC3E}">
        <p14:creationId xmlns:p14="http://schemas.microsoft.com/office/powerpoint/2010/main" val="3431644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48</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49</a:t>
            </a:fld>
            <a:endParaRPr lang="en-US"/>
          </a:p>
        </p:txBody>
      </p:sp>
    </p:spTree>
    <p:extLst>
      <p:ext uri="{BB962C8B-B14F-4D97-AF65-F5344CB8AC3E}">
        <p14:creationId xmlns:p14="http://schemas.microsoft.com/office/powerpoint/2010/main" val="2477214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AFEED-609D-1C33-2BAE-FE18E1AE0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2FC49-92B2-5E2D-9FC8-83B4118F4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E1C5C6-E881-A15D-7A6E-E0E5D8D96E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5EE4C8-DDDE-1BA6-64E9-1DE064361CF4}"/>
              </a:ext>
            </a:extLst>
          </p:cNvPr>
          <p:cNvSpPr>
            <a:spLocks noGrp="1"/>
          </p:cNvSpPr>
          <p:nvPr>
            <p:ph type="sldNum" sz="quarter" idx="5"/>
          </p:nvPr>
        </p:nvSpPr>
        <p:spPr/>
        <p:txBody>
          <a:bodyPr/>
          <a:lstStyle/>
          <a:p>
            <a:fld id="{AFE3B80E-16FB-5147-84AD-5036D4EA0A38}" type="slidenum">
              <a:rPr lang="en-US" smtClean="0"/>
              <a:t>5</a:t>
            </a:fld>
            <a:endParaRPr lang="en-US"/>
          </a:p>
        </p:txBody>
      </p:sp>
    </p:spTree>
    <p:extLst>
      <p:ext uri="{BB962C8B-B14F-4D97-AF65-F5344CB8AC3E}">
        <p14:creationId xmlns:p14="http://schemas.microsoft.com/office/powerpoint/2010/main" val="1591132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how multiple species interact with each other – and with the environment</a:t>
            </a:r>
          </a:p>
        </p:txBody>
      </p:sp>
      <p:sp>
        <p:nvSpPr>
          <p:cNvPr id="4" name="Slide Number Placeholder 3"/>
          <p:cNvSpPr>
            <a:spLocks noGrp="1"/>
          </p:cNvSpPr>
          <p:nvPr>
            <p:ph type="sldNum" sz="quarter" idx="5"/>
          </p:nvPr>
        </p:nvSpPr>
        <p:spPr/>
        <p:txBody>
          <a:bodyPr/>
          <a:lstStyle/>
          <a:p>
            <a:fld id="{A8C508D1-CDDD-6445-AC0B-42415DA4AB68}" type="slidenum">
              <a:rPr lang="en-US" smtClean="0"/>
              <a:t>50</a:t>
            </a:fld>
            <a:endParaRPr lang="en-US"/>
          </a:p>
        </p:txBody>
      </p:sp>
    </p:spTree>
    <p:extLst>
      <p:ext uri="{BB962C8B-B14F-4D97-AF65-F5344CB8AC3E}">
        <p14:creationId xmlns:p14="http://schemas.microsoft.com/office/powerpoint/2010/main" val="3904554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51</a:t>
            </a:fld>
            <a:endParaRPr lang="en-US"/>
          </a:p>
        </p:txBody>
      </p:sp>
    </p:spTree>
    <p:extLst>
      <p:ext uri="{BB962C8B-B14F-4D97-AF65-F5344CB8AC3E}">
        <p14:creationId xmlns:p14="http://schemas.microsoft.com/office/powerpoint/2010/main" val="12668616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A10C8-F434-4C04-460F-0079F70D1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8973C-9478-6BB9-24D1-7F67FD557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E0CFA-8621-2E4B-24BC-A87D6D4837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E50274-6218-D5E2-28C6-119913B27DFF}"/>
              </a:ext>
            </a:extLst>
          </p:cNvPr>
          <p:cNvSpPr>
            <a:spLocks noGrp="1"/>
          </p:cNvSpPr>
          <p:nvPr>
            <p:ph type="sldNum" sz="quarter" idx="5"/>
          </p:nvPr>
        </p:nvSpPr>
        <p:spPr/>
        <p:txBody>
          <a:bodyPr/>
          <a:lstStyle/>
          <a:p>
            <a:fld id="{A8C508D1-CDDD-6445-AC0B-42415DA4AB68}" type="slidenum">
              <a:rPr lang="en-US" smtClean="0"/>
              <a:t>52</a:t>
            </a:fld>
            <a:endParaRPr lang="en-US"/>
          </a:p>
        </p:txBody>
      </p:sp>
    </p:spTree>
    <p:extLst>
      <p:ext uri="{BB962C8B-B14F-4D97-AF65-F5344CB8AC3E}">
        <p14:creationId xmlns:p14="http://schemas.microsoft.com/office/powerpoint/2010/main" val="759247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527DB-6119-00F4-64D4-BFB9B4713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E4C649-A52C-1441-4345-CB034F0163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0F108-BA32-BEDE-CAFF-06B986BFCE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78F632-5482-71C1-C208-260B148C8B38}"/>
              </a:ext>
            </a:extLst>
          </p:cNvPr>
          <p:cNvSpPr>
            <a:spLocks noGrp="1"/>
          </p:cNvSpPr>
          <p:nvPr>
            <p:ph type="sldNum" sz="quarter" idx="5"/>
          </p:nvPr>
        </p:nvSpPr>
        <p:spPr/>
        <p:txBody>
          <a:bodyPr/>
          <a:lstStyle/>
          <a:p>
            <a:fld id="{A8C508D1-CDDD-6445-AC0B-42415DA4AB68}" type="slidenum">
              <a:rPr lang="en-US" smtClean="0"/>
              <a:t>53</a:t>
            </a:fld>
            <a:endParaRPr lang="en-US"/>
          </a:p>
        </p:txBody>
      </p:sp>
    </p:spTree>
    <p:extLst>
      <p:ext uri="{BB962C8B-B14F-4D97-AF65-F5344CB8AC3E}">
        <p14:creationId xmlns:p14="http://schemas.microsoft.com/office/powerpoint/2010/main" val="18226600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790C2-095C-8737-EB74-A073091D4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82348-25E6-0AAC-EDDC-3FCF0951E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8EF07-CEB3-18B9-5962-7ABAEB6E4F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F292BB-C7BE-C59F-27B8-21F9AED4DBD2}"/>
              </a:ext>
            </a:extLst>
          </p:cNvPr>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35526598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81487-CC00-25E8-CF30-C49657C58E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8EAE2-A5C3-2E62-AE89-A26432829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2E0232-2B80-67F1-0F16-82F9DBE324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CDBA34-3BB0-9DB0-6FC8-F2ADF365F1CF}"/>
              </a:ext>
            </a:extLst>
          </p:cNvPr>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27629233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6F082-8C46-1872-9ACD-BD12C3BB2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36917-93D4-8454-249C-2563CFEF7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AC5EF2-8145-3CE3-7D42-A934F27A75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CAF468-9474-C493-FBAD-D9EDACBF5231}"/>
              </a:ext>
            </a:extLst>
          </p:cNvPr>
          <p:cNvSpPr>
            <a:spLocks noGrp="1"/>
          </p:cNvSpPr>
          <p:nvPr>
            <p:ph type="sldNum" sz="quarter" idx="5"/>
          </p:nvPr>
        </p:nvSpPr>
        <p:spPr/>
        <p:txBody>
          <a:bodyPr/>
          <a:lstStyle/>
          <a:p>
            <a:fld id="{A8C508D1-CDDD-6445-AC0B-42415DA4AB68}" type="slidenum">
              <a:rPr lang="en-US" smtClean="0"/>
              <a:t>56</a:t>
            </a:fld>
            <a:endParaRPr lang="en-US"/>
          </a:p>
        </p:txBody>
      </p:sp>
    </p:spTree>
    <p:extLst>
      <p:ext uri="{BB962C8B-B14F-4D97-AF65-F5344CB8AC3E}">
        <p14:creationId xmlns:p14="http://schemas.microsoft.com/office/powerpoint/2010/main" val="32648493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57</a:t>
            </a:fld>
            <a:endParaRPr lang="en-US"/>
          </a:p>
        </p:txBody>
      </p:sp>
    </p:spTree>
    <p:extLst>
      <p:ext uri="{BB962C8B-B14F-4D97-AF65-F5344CB8AC3E}">
        <p14:creationId xmlns:p14="http://schemas.microsoft.com/office/powerpoint/2010/main" val="12235751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58</a:t>
            </a:fld>
            <a:endParaRPr lang="en-US"/>
          </a:p>
        </p:txBody>
      </p:sp>
    </p:spTree>
    <p:extLst>
      <p:ext uri="{BB962C8B-B14F-4D97-AF65-F5344CB8AC3E}">
        <p14:creationId xmlns:p14="http://schemas.microsoft.com/office/powerpoint/2010/main" val="2494460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conservation aims and predicting reserve size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59</a:t>
            </a:fld>
            <a:endParaRPr lang="en-US"/>
          </a:p>
        </p:txBody>
      </p:sp>
    </p:spTree>
    <p:extLst>
      <p:ext uri="{BB962C8B-B14F-4D97-AF65-F5344CB8AC3E}">
        <p14:creationId xmlns:p14="http://schemas.microsoft.com/office/powerpoint/2010/main" val="3610483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AAC0F-9703-CFD3-C1FE-B332298C3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A3743-E77F-D425-678D-75A9F4AA8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B7787-C6D8-9E6B-79C7-500D95A5D9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DD1AD0-4084-F28B-9350-4C500A33D330}"/>
              </a:ext>
            </a:extLst>
          </p:cNvPr>
          <p:cNvSpPr>
            <a:spLocks noGrp="1"/>
          </p:cNvSpPr>
          <p:nvPr>
            <p:ph type="sldNum" sz="quarter" idx="5"/>
          </p:nvPr>
        </p:nvSpPr>
        <p:spPr/>
        <p:txBody>
          <a:bodyPr/>
          <a:lstStyle/>
          <a:p>
            <a:fld id="{AFE3B80E-16FB-5147-84AD-5036D4EA0A38}" type="slidenum">
              <a:rPr lang="en-US" smtClean="0"/>
              <a:t>6</a:t>
            </a:fld>
            <a:endParaRPr lang="en-US"/>
          </a:p>
        </p:txBody>
      </p:sp>
    </p:spTree>
    <p:extLst>
      <p:ext uri="{BB962C8B-B14F-4D97-AF65-F5344CB8AC3E}">
        <p14:creationId xmlns:p14="http://schemas.microsoft.com/office/powerpoint/2010/main" val="4293300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60</a:t>
            </a:fld>
            <a:endParaRPr lang="en-US"/>
          </a:p>
        </p:txBody>
      </p:sp>
    </p:spTree>
    <p:extLst>
      <p:ext uri="{BB962C8B-B14F-4D97-AF65-F5344CB8AC3E}">
        <p14:creationId xmlns:p14="http://schemas.microsoft.com/office/powerpoint/2010/main" val="10256285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predicting resource use</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61</a:t>
            </a:fld>
            <a:endParaRPr lang="en-US"/>
          </a:p>
        </p:txBody>
      </p:sp>
    </p:spTree>
    <p:extLst>
      <p:ext uri="{BB962C8B-B14F-4D97-AF65-F5344CB8AC3E}">
        <p14:creationId xmlns:p14="http://schemas.microsoft.com/office/powerpoint/2010/main" val="21971121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1980s, scientists from Cambridge have been censusing them annually and tagging every individual. They exhibit these dramatic population fluctuations</a:t>
            </a:r>
          </a:p>
        </p:txBody>
      </p:sp>
      <p:sp>
        <p:nvSpPr>
          <p:cNvPr id="4" name="Slide Number Placeholder 3"/>
          <p:cNvSpPr>
            <a:spLocks noGrp="1"/>
          </p:cNvSpPr>
          <p:nvPr>
            <p:ph type="sldNum" sz="quarter" idx="5"/>
          </p:nvPr>
        </p:nvSpPr>
        <p:spPr/>
        <p:txBody>
          <a:bodyPr/>
          <a:lstStyle/>
          <a:p>
            <a:fld id="{AFE3B80E-16FB-5147-84AD-5036D4EA0A38}" type="slidenum">
              <a:rPr lang="en-US" smtClean="0"/>
              <a:t>62</a:t>
            </a:fld>
            <a:endParaRPr lang="en-US"/>
          </a:p>
        </p:txBody>
      </p:sp>
    </p:spTree>
    <p:extLst>
      <p:ext uri="{BB962C8B-B14F-4D97-AF65-F5344CB8AC3E}">
        <p14:creationId xmlns:p14="http://schemas.microsoft.com/office/powerpoint/2010/main" val="25700132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63</a:t>
            </a:fld>
            <a:endParaRPr lang="en-US"/>
          </a:p>
        </p:txBody>
      </p:sp>
    </p:spTree>
    <p:extLst>
      <p:ext uri="{BB962C8B-B14F-4D97-AF65-F5344CB8AC3E}">
        <p14:creationId xmlns:p14="http://schemas.microsoft.com/office/powerpoint/2010/main" val="6662232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used both to predict and to explain</a:t>
            </a:r>
          </a:p>
        </p:txBody>
      </p:sp>
      <p:sp>
        <p:nvSpPr>
          <p:cNvPr id="4" name="Slide Number Placeholder 3"/>
          <p:cNvSpPr>
            <a:spLocks noGrp="1"/>
          </p:cNvSpPr>
          <p:nvPr>
            <p:ph type="sldNum" sz="quarter" idx="5"/>
          </p:nvPr>
        </p:nvSpPr>
        <p:spPr/>
        <p:txBody>
          <a:bodyPr/>
          <a:lstStyle/>
          <a:p>
            <a:fld id="{AFE3B80E-16FB-5147-84AD-5036D4EA0A38}" type="slidenum">
              <a:rPr lang="en-US" smtClean="0"/>
              <a:t>64</a:t>
            </a:fld>
            <a:endParaRPr lang="en-US"/>
          </a:p>
        </p:txBody>
      </p:sp>
    </p:spTree>
    <p:extLst>
      <p:ext uri="{BB962C8B-B14F-4D97-AF65-F5344CB8AC3E}">
        <p14:creationId xmlns:p14="http://schemas.microsoft.com/office/powerpoint/2010/main" val="34468596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65</a:t>
            </a:fld>
            <a:endParaRPr lang="en-US"/>
          </a:p>
        </p:txBody>
      </p:sp>
    </p:spTree>
    <p:extLst>
      <p:ext uri="{BB962C8B-B14F-4D97-AF65-F5344CB8AC3E}">
        <p14:creationId xmlns:p14="http://schemas.microsoft.com/office/powerpoint/2010/main" val="33801361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66</a:t>
            </a:fld>
            <a:endParaRPr lang="en-US"/>
          </a:p>
        </p:txBody>
      </p:sp>
    </p:spTree>
    <p:extLst>
      <p:ext uri="{BB962C8B-B14F-4D97-AF65-F5344CB8AC3E}">
        <p14:creationId xmlns:p14="http://schemas.microsoft.com/office/powerpoint/2010/main" val="3538926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67</a:t>
            </a:fld>
            <a:endParaRPr lang="en-US"/>
          </a:p>
        </p:txBody>
      </p:sp>
    </p:spTree>
    <p:extLst>
      <p:ext uri="{BB962C8B-B14F-4D97-AF65-F5344CB8AC3E}">
        <p14:creationId xmlns:p14="http://schemas.microsoft.com/office/powerpoint/2010/main" val="19683678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68</a:t>
            </a:fld>
            <a:endParaRPr lang="en-US"/>
          </a:p>
        </p:txBody>
      </p:sp>
    </p:spTree>
    <p:extLst>
      <p:ext uri="{BB962C8B-B14F-4D97-AF65-F5344CB8AC3E}">
        <p14:creationId xmlns:p14="http://schemas.microsoft.com/office/powerpoint/2010/main" val="25251493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255794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64AF6-12D5-8290-4DAB-11EF384DFD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8A340-E656-622A-EB4F-86D902C8C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8DC66B-3D7F-C2F1-C1F2-21F881CD26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0C17BF-371F-02A6-9C54-0C49455050C1}"/>
              </a:ext>
            </a:extLst>
          </p:cNvPr>
          <p:cNvSpPr>
            <a:spLocks noGrp="1"/>
          </p:cNvSpPr>
          <p:nvPr>
            <p:ph type="sldNum" sz="quarter" idx="5"/>
          </p:nvPr>
        </p:nvSpPr>
        <p:spPr/>
        <p:txBody>
          <a:bodyPr/>
          <a:lstStyle/>
          <a:p>
            <a:fld id="{AFE3B80E-16FB-5147-84AD-5036D4EA0A38}" type="slidenum">
              <a:rPr lang="en-US" smtClean="0"/>
              <a:t>7</a:t>
            </a:fld>
            <a:endParaRPr lang="en-US"/>
          </a:p>
        </p:txBody>
      </p:sp>
    </p:spTree>
    <p:extLst>
      <p:ext uri="{BB962C8B-B14F-4D97-AF65-F5344CB8AC3E}">
        <p14:creationId xmlns:p14="http://schemas.microsoft.com/office/powerpoint/2010/main" val="2443283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38773331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10361948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12167604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13467255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growth rate of a discrete population</a:t>
            </a:r>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21176606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27760625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22136288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42866064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Lemur breeding by month synchronizes weaning at peak fruit</a:t>
            </a:r>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37576607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131147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B00AA-2CE3-BE1B-84FD-97003CEF18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673AFF-545D-9F3D-FA86-DD08181CA2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C1F8E-DC61-00BF-49A8-3C0E708ABE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91A1D0-7C4E-B252-D997-1E9ECA646A59}"/>
              </a:ext>
            </a:extLst>
          </p:cNvPr>
          <p:cNvSpPr>
            <a:spLocks noGrp="1"/>
          </p:cNvSpPr>
          <p:nvPr>
            <p:ph type="sldNum" sz="quarter" idx="5"/>
          </p:nvPr>
        </p:nvSpPr>
        <p:spPr/>
        <p:txBody>
          <a:bodyPr/>
          <a:lstStyle/>
          <a:p>
            <a:fld id="{AFE3B80E-16FB-5147-84AD-5036D4EA0A38}" type="slidenum">
              <a:rPr lang="en-US" smtClean="0"/>
              <a:t>8</a:t>
            </a:fld>
            <a:endParaRPr lang="en-US"/>
          </a:p>
        </p:txBody>
      </p:sp>
    </p:spTree>
    <p:extLst>
      <p:ext uri="{BB962C8B-B14F-4D97-AF65-F5344CB8AC3E}">
        <p14:creationId xmlns:p14="http://schemas.microsoft.com/office/powerpoint/2010/main" val="8257656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80</a:t>
            </a:fld>
            <a:endParaRPr lang="en-US"/>
          </a:p>
        </p:txBody>
      </p:sp>
    </p:spTree>
    <p:extLst>
      <p:ext uri="{BB962C8B-B14F-4D97-AF65-F5344CB8AC3E}">
        <p14:creationId xmlns:p14="http://schemas.microsoft.com/office/powerpoint/2010/main" val="31342462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81</a:t>
            </a:fld>
            <a:endParaRPr lang="en-US"/>
          </a:p>
        </p:txBody>
      </p:sp>
    </p:spTree>
    <p:extLst>
      <p:ext uri="{BB962C8B-B14F-4D97-AF65-F5344CB8AC3E}">
        <p14:creationId xmlns:p14="http://schemas.microsoft.com/office/powerpoint/2010/main" val="4882402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82</a:t>
            </a:fld>
            <a:endParaRPr lang="en-US"/>
          </a:p>
        </p:txBody>
      </p:sp>
    </p:spTree>
    <p:extLst>
      <p:ext uri="{BB962C8B-B14F-4D97-AF65-F5344CB8AC3E}">
        <p14:creationId xmlns:p14="http://schemas.microsoft.com/office/powerpoint/2010/main" val="143143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83</a:t>
            </a:fld>
            <a:endParaRPr lang="en-US"/>
          </a:p>
        </p:txBody>
      </p:sp>
    </p:spTree>
    <p:extLst>
      <p:ext uri="{BB962C8B-B14F-4D97-AF65-F5344CB8AC3E}">
        <p14:creationId xmlns:p14="http://schemas.microsoft.com/office/powerpoint/2010/main" val="33969717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84</a:t>
            </a:fld>
            <a:endParaRPr lang="en-US"/>
          </a:p>
        </p:txBody>
      </p:sp>
    </p:spTree>
    <p:extLst>
      <p:ext uri="{BB962C8B-B14F-4D97-AF65-F5344CB8AC3E}">
        <p14:creationId xmlns:p14="http://schemas.microsoft.com/office/powerpoint/2010/main" val="39917669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85</a:t>
            </a:fld>
            <a:endParaRPr lang="en-US"/>
          </a:p>
        </p:txBody>
      </p:sp>
    </p:spTree>
    <p:extLst>
      <p:ext uri="{BB962C8B-B14F-4D97-AF65-F5344CB8AC3E}">
        <p14:creationId xmlns:p14="http://schemas.microsoft.com/office/powerpoint/2010/main" val="16293079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86</a:t>
            </a:fld>
            <a:endParaRPr lang="en-US"/>
          </a:p>
        </p:txBody>
      </p:sp>
    </p:spTree>
    <p:extLst>
      <p:ext uri="{BB962C8B-B14F-4D97-AF65-F5344CB8AC3E}">
        <p14:creationId xmlns:p14="http://schemas.microsoft.com/office/powerpoint/2010/main" val="31828930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87</a:t>
            </a:fld>
            <a:endParaRPr lang="en-US"/>
          </a:p>
        </p:txBody>
      </p:sp>
    </p:spTree>
    <p:extLst>
      <p:ext uri="{BB962C8B-B14F-4D97-AF65-F5344CB8AC3E}">
        <p14:creationId xmlns:p14="http://schemas.microsoft.com/office/powerpoint/2010/main" val="34442592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88</a:t>
            </a:fld>
            <a:endParaRPr lang="en-US"/>
          </a:p>
        </p:txBody>
      </p:sp>
    </p:spTree>
    <p:extLst>
      <p:ext uri="{BB962C8B-B14F-4D97-AF65-F5344CB8AC3E}">
        <p14:creationId xmlns:p14="http://schemas.microsoft.com/office/powerpoint/2010/main" val="11034761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89</a:t>
            </a:fld>
            <a:endParaRPr lang="en-US"/>
          </a:p>
        </p:txBody>
      </p:sp>
    </p:spTree>
    <p:extLst>
      <p:ext uri="{BB962C8B-B14F-4D97-AF65-F5344CB8AC3E}">
        <p14:creationId xmlns:p14="http://schemas.microsoft.com/office/powerpoint/2010/main" val="177616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history dates back to antiquity, when in AD 77</a:t>
            </a:r>
          </a:p>
          <a:p>
            <a:r>
              <a:rPr lang="en-US" dirty="0"/>
              <a:t>- Roman philosopher Pliny the Elder published a sort of encyclopedia on the same name, which covered astronomy, geography, human tech, and medicine, as well as observational study of plants, animals, and fungi--what we think of as natural history today.</a:t>
            </a:r>
          </a:p>
          <a:p>
            <a:endParaRPr lang="en-US" dirty="0"/>
          </a:p>
          <a:p>
            <a:r>
              <a:rPr lang="en-US" dirty="0"/>
              <a:t>-Eventually, natural history gave way to the natural sciences when those observational studies became systematic and were used to to support general laws and principles describing the natural world.</a:t>
            </a:r>
          </a:p>
        </p:txBody>
      </p:sp>
      <p:sp>
        <p:nvSpPr>
          <p:cNvPr id="4" name="Slide Number Placeholder 3"/>
          <p:cNvSpPr>
            <a:spLocks noGrp="1"/>
          </p:cNvSpPr>
          <p:nvPr>
            <p:ph type="sldNum" sz="quarter" idx="5"/>
          </p:nvPr>
        </p:nvSpPr>
        <p:spPr/>
        <p:txBody>
          <a:bodyPr/>
          <a:lstStyle/>
          <a:p>
            <a:fld id="{A8C508D1-CDDD-6445-AC0B-42415DA4AB68}" type="slidenum">
              <a:rPr lang="en-US" smtClean="0"/>
              <a:t>9</a:t>
            </a:fld>
            <a:endParaRPr lang="en-US"/>
          </a:p>
        </p:txBody>
      </p:sp>
    </p:spTree>
    <p:extLst>
      <p:ext uri="{BB962C8B-B14F-4D97-AF65-F5344CB8AC3E}">
        <p14:creationId xmlns:p14="http://schemas.microsoft.com/office/powerpoint/2010/main" val="131887002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90</a:t>
            </a:fld>
            <a:endParaRPr lang="en-US"/>
          </a:p>
        </p:txBody>
      </p:sp>
    </p:spTree>
    <p:extLst>
      <p:ext uri="{BB962C8B-B14F-4D97-AF65-F5344CB8AC3E}">
        <p14:creationId xmlns:p14="http://schemas.microsoft.com/office/powerpoint/2010/main" val="28305960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91</a:t>
            </a:fld>
            <a:endParaRPr lang="en-US"/>
          </a:p>
        </p:txBody>
      </p:sp>
    </p:spTree>
    <p:extLst>
      <p:ext uri="{BB962C8B-B14F-4D97-AF65-F5344CB8AC3E}">
        <p14:creationId xmlns:p14="http://schemas.microsoft.com/office/powerpoint/2010/main" val="18695936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92</a:t>
            </a:fld>
            <a:endParaRPr lang="en-US"/>
          </a:p>
        </p:txBody>
      </p:sp>
    </p:spTree>
    <p:extLst>
      <p:ext uri="{BB962C8B-B14F-4D97-AF65-F5344CB8AC3E}">
        <p14:creationId xmlns:p14="http://schemas.microsoft.com/office/powerpoint/2010/main" val="14348587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93</a:t>
            </a:fld>
            <a:endParaRPr lang="en-US"/>
          </a:p>
        </p:txBody>
      </p:sp>
    </p:spTree>
    <p:extLst>
      <p:ext uri="{BB962C8B-B14F-4D97-AF65-F5344CB8AC3E}">
        <p14:creationId xmlns:p14="http://schemas.microsoft.com/office/powerpoint/2010/main" val="10900748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94</a:t>
            </a:fld>
            <a:endParaRPr lang="en-US"/>
          </a:p>
        </p:txBody>
      </p:sp>
    </p:spTree>
    <p:extLst>
      <p:ext uri="{BB962C8B-B14F-4D97-AF65-F5344CB8AC3E}">
        <p14:creationId xmlns:p14="http://schemas.microsoft.com/office/powerpoint/2010/main" val="5721940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95</a:t>
            </a:fld>
            <a:endParaRPr lang="en-US"/>
          </a:p>
        </p:txBody>
      </p:sp>
    </p:spTree>
    <p:extLst>
      <p:ext uri="{BB962C8B-B14F-4D97-AF65-F5344CB8AC3E}">
        <p14:creationId xmlns:p14="http://schemas.microsoft.com/office/powerpoint/2010/main" val="18353048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E3B80E-16FB-5147-84AD-5036D4EA0A38}" type="slidenum">
              <a:rPr lang="en-US" smtClean="0"/>
              <a:t>96</a:t>
            </a:fld>
            <a:endParaRPr lang="en-US"/>
          </a:p>
        </p:txBody>
      </p:sp>
    </p:spTree>
    <p:extLst>
      <p:ext uri="{BB962C8B-B14F-4D97-AF65-F5344CB8AC3E}">
        <p14:creationId xmlns:p14="http://schemas.microsoft.com/office/powerpoint/2010/main" val="16903668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97</a:t>
            </a:fld>
            <a:endParaRPr lang="en-US"/>
          </a:p>
        </p:txBody>
      </p:sp>
    </p:spTree>
    <p:extLst>
      <p:ext uri="{BB962C8B-B14F-4D97-AF65-F5344CB8AC3E}">
        <p14:creationId xmlns:p14="http://schemas.microsoft.com/office/powerpoint/2010/main" val="26861365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98</a:t>
            </a:fld>
            <a:endParaRPr lang="en-US"/>
          </a:p>
        </p:txBody>
      </p:sp>
    </p:spTree>
    <p:extLst>
      <p:ext uri="{BB962C8B-B14F-4D97-AF65-F5344CB8AC3E}">
        <p14:creationId xmlns:p14="http://schemas.microsoft.com/office/powerpoint/2010/main" val="9508816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rate of increase per year – look at COVID in the US!</a:t>
            </a:r>
          </a:p>
        </p:txBody>
      </p:sp>
      <p:sp>
        <p:nvSpPr>
          <p:cNvPr id="4" name="Slide Number Placeholder 3"/>
          <p:cNvSpPr>
            <a:spLocks noGrp="1"/>
          </p:cNvSpPr>
          <p:nvPr>
            <p:ph type="sldNum" sz="quarter" idx="5"/>
          </p:nvPr>
        </p:nvSpPr>
        <p:spPr/>
        <p:txBody>
          <a:bodyPr/>
          <a:lstStyle/>
          <a:p>
            <a:fld id="{AFE3B80E-16FB-5147-84AD-5036D4EA0A38}" type="slidenum">
              <a:rPr lang="en-US" smtClean="0"/>
              <a:t>99</a:t>
            </a:fld>
            <a:endParaRPr lang="en-US"/>
          </a:p>
        </p:txBody>
      </p:sp>
    </p:spTree>
    <p:extLst>
      <p:ext uri="{BB962C8B-B14F-4D97-AF65-F5344CB8AC3E}">
        <p14:creationId xmlns:p14="http://schemas.microsoft.com/office/powerpoint/2010/main" val="929590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AE90-A368-DAEC-FC0B-2486E9D1C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1E314-5518-1D79-BF07-5A9BFB69F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3E1FE5-8D60-3237-1DB9-47FACA885BDF}"/>
              </a:ext>
            </a:extLst>
          </p:cNvPr>
          <p:cNvSpPr>
            <a:spLocks noGrp="1"/>
          </p:cNvSpPr>
          <p:nvPr>
            <p:ph type="dt" sz="half" idx="10"/>
          </p:nvPr>
        </p:nvSpPr>
        <p:spPr/>
        <p:txBody>
          <a:bodyPr/>
          <a:lstStyle/>
          <a:p>
            <a:fld id="{790AB186-76C0-7E49-B58A-0AF75FA9177A}" type="datetimeFigureOut">
              <a:rPr lang="en-US" smtClean="0"/>
              <a:t>2/1/24</a:t>
            </a:fld>
            <a:endParaRPr lang="en-US"/>
          </a:p>
        </p:txBody>
      </p:sp>
      <p:sp>
        <p:nvSpPr>
          <p:cNvPr id="5" name="Footer Placeholder 4">
            <a:extLst>
              <a:ext uri="{FF2B5EF4-FFF2-40B4-BE49-F238E27FC236}">
                <a16:creationId xmlns:a16="http://schemas.microsoft.com/office/drawing/2014/main" id="{13FDC537-B604-C5D6-4134-3483BE0F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59345-C242-1FEF-E60C-EC74A4A062B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425360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61E-0296-B8A4-F1F4-E32062C48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5993F8-DFF9-9F96-0281-EDB20DDEB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FD9A4-664A-000E-1001-0AD2229946E2}"/>
              </a:ext>
            </a:extLst>
          </p:cNvPr>
          <p:cNvSpPr>
            <a:spLocks noGrp="1"/>
          </p:cNvSpPr>
          <p:nvPr>
            <p:ph type="dt" sz="half" idx="10"/>
          </p:nvPr>
        </p:nvSpPr>
        <p:spPr/>
        <p:txBody>
          <a:bodyPr/>
          <a:lstStyle/>
          <a:p>
            <a:fld id="{790AB186-76C0-7E49-B58A-0AF75FA9177A}" type="datetimeFigureOut">
              <a:rPr lang="en-US" smtClean="0"/>
              <a:t>2/1/24</a:t>
            </a:fld>
            <a:endParaRPr lang="en-US"/>
          </a:p>
        </p:txBody>
      </p:sp>
      <p:sp>
        <p:nvSpPr>
          <p:cNvPr id="5" name="Footer Placeholder 4">
            <a:extLst>
              <a:ext uri="{FF2B5EF4-FFF2-40B4-BE49-F238E27FC236}">
                <a16:creationId xmlns:a16="http://schemas.microsoft.com/office/drawing/2014/main" id="{51C9F86E-5F5C-456B-7ED9-917FC39F1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DC763-1771-295C-B535-A4DD766459E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38115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73A9B-E688-636A-4789-C007089FA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597FF3-75BC-0499-9C51-AB40BFC1B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1EBF91-E459-5DCD-4381-8A36B79CC3CC}"/>
              </a:ext>
            </a:extLst>
          </p:cNvPr>
          <p:cNvSpPr>
            <a:spLocks noGrp="1"/>
          </p:cNvSpPr>
          <p:nvPr>
            <p:ph type="dt" sz="half" idx="10"/>
          </p:nvPr>
        </p:nvSpPr>
        <p:spPr/>
        <p:txBody>
          <a:bodyPr/>
          <a:lstStyle/>
          <a:p>
            <a:fld id="{790AB186-76C0-7E49-B58A-0AF75FA9177A}" type="datetimeFigureOut">
              <a:rPr lang="en-US" smtClean="0"/>
              <a:t>2/1/24</a:t>
            </a:fld>
            <a:endParaRPr lang="en-US"/>
          </a:p>
        </p:txBody>
      </p:sp>
      <p:sp>
        <p:nvSpPr>
          <p:cNvPr id="5" name="Footer Placeholder 4">
            <a:extLst>
              <a:ext uri="{FF2B5EF4-FFF2-40B4-BE49-F238E27FC236}">
                <a16:creationId xmlns:a16="http://schemas.microsoft.com/office/drawing/2014/main" id="{7362ECDA-21D5-22E9-080A-021AD9B6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B0745-BC3F-7E81-DBC4-08E3D0A2770D}"/>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18268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634D-09FE-6918-FE45-15E33646D4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FBE866-9B53-589F-805B-0254AD78A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A4AA3-5232-8739-C553-AF97D020425F}"/>
              </a:ext>
            </a:extLst>
          </p:cNvPr>
          <p:cNvSpPr>
            <a:spLocks noGrp="1"/>
          </p:cNvSpPr>
          <p:nvPr>
            <p:ph type="dt" sz="half" idx="10"/>
          </p:nvPr>
        </p:nvSpPr>
        <p:spPr/>
        <p:txBody>
          <a:bodyPr/>
          <a:lstStyle/>
          <a:p>
            <a:fld id="{790AB186-76C0-7E49-B58A-0AF75FA9177A}" type="datetimeFigureOut">
              <a:rPr lang="en-US" smtClean="0"/>
              <a:t>2/1/24</a:t>
            </a:fld>
            <a:endParaRPr lang="en-US"/>
          </a:p>
        </p:txBody>
      </p:sp>
      <p:sp>
        <p:nvSpPr>
          <p:cNvPr id="5" name="Footer Placeholder 4">
            <a:extLst>
              <a:ext uri="{FF2B5EF4-FFF2-40B4-BE49-F238E27FC236}">
                <a16:creationId xmlns:a16="http://schemas.microsoft.com/office/drawing/2014/main" id="{131111C9-F524-24F8-631F-AAD5331FB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72679-D988-7617-6DB4-A1F83F9F46F5}"/>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77856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7477-01DB-A4BF-0AE0-C422644565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42D3E-B9F6-8E6D-419E-161CD988B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3D82E5-CA33-1169-FD6E-D5106A6CE113}"/>
              </a:ext>
            </a:extLst>
          </p:cNvPr>
          <p:cNvSpPr>
            <a:spLocks noGrp="1"/>
          </p:cNvSpPr>
          <p:nvPr>
            <p:ph type="dt" sz="half" idx="10"/>
          </p:nvPr>
        </p:nvSpPr>
        <p:spPr/>
        <p:txBody>
          <a:bodyPr/>
          <a:lstStyle/>
          <a:p>
            <a:fld id="{790AB186-76C0-7E49-B58A-0AF75FA9177A}" type="datetimeFigureOut">
              <a:rPr lang="en-US" smtClean="0"/>
              <a:t>2/1/24</a:t>
            </a:fld>
            <a:endParaRPr lang="en-US"/>
          </a:p>
        </p:txBody>
      </p:sp>
      <p:sp>
        <p:nvSpPr>
          <p:cNvPr id="5" name="Footer Placeholder 4">
            <a:extLst>
              <a:ext uri="{FF2B5EF4-FFF2-40B4-BE49-F238E27FC236}">
                <a16:creationId xmlns:a16="http://schemas.microsoft.com/office/drawing/2014/main" id="{DF4A17B2-5513-3A0E-D95F-696FEB524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5562C-1BA7-4F95-3BBE-06049AA9A85E}"/>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38031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15D6-1270-8FAD-0714-B79BACB63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B70C8C-66D8-F02D-4ABE-AEB70174FD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B4FB9A-EA0F-0F94-8B70-E0B1E19BDB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34EBE8-A5E8-6B0F-2464-E3EDD913E6E1}"/>
              </a:ext>
            </a:extLst>
          </p:cNvPr>
          <p:cNvSpPr>
            <a:spLocks noGrp="1"/>
          </p:cNvSpPr>
          <p:nvPr>
            <p:ph type="dt" sz="half" idx="10"/>
          </p:nvPr>
        </p:nvSpPr>
        <p:spPr/>
        <p:txBody>
          <a:bodyPr/>
          <a:lstStyle/>
          <a:p>
            <a:fld id="{790AB186-76C0-7E49-B58A-0AF75FA9177A}" type="datetimeFigureOut">
              <a:rPr lang="en-US" smtClean="0"/>
              <a:t>2/1/24</a:t>
            </a:fld>
            <a:endParaRPr lang="en-US"/>
          </a:p>
        </p:txBody>
      </p:sp>
      <p:sp>
        <p:nvSpPr>
          <p:cNvPr id="6" name="Footer Placeholder 5">
            <a:extLst>
              <a:ext uri="{FF2B5EF4-FFF2-40B4-BE49-F238E27FC236}">
                <a16:creationId xmlns:a16="http://schemas.microsoft.com/office/drawing/2014/main" id="{11984699-5130-46C3-1C95-7484019F8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E41A6-3B2D-DE43-383F-A66C5A4E5B6C}"/>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833211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C475-9579-BC61-DA5B-B21B1A4A0E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A25BA8-7995-51F0-CCCB-00338150E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300CB6-8216-A289-49FA-0A04BF6431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CBE779-E8B3-36E4-21EA-DC8FE9202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40A61C-E25C-C4E2-029D-5448C3F53C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78F4B3-1432-9D13-737B-EFF50DB83D28}"/>
              </a:ext>
            </a:extLst>
          </p:cNvPr>
          <p:cNvSpPr>
            <a:spLocks noGrp="1"/>
          </p:cNvSpPr>
          <p:nvPr>
            <p:ph type="dt" sz="half" idx="10"/>
          </p:nvPr>
        </p:nvSpPr>
        <p:spPr/>
        <p:txBody>
          <a:bodyPr/>
          <a:lstStyle/>
          <a:p>
            <a:fld id="{790AB186-76C0-7E49-B58A-0AF75FA9177A}" type="datetimeFigureOut">
              <a:rPr lang="en-US" smtClean="0"/>
              <a:t>2/1/24</a:t>
            </a:fld>
            <a:endParaRPr lang="en-US"/>
          </a:p>
        </p:txBody>
      </p:sp>
      <p:sp>
        <p:nvSpPr>
          <p:cNvPr id="8" name="Footer Placeholder 7">
            <a:extLst>
              <a:ext uri="{FF2B5EF4-FFF2-40B4-BE49-F238E27FC236}">
                <a16:creationId xmlns:a16="http://schemas.microsoft.com/office/drawing/2014/main" id="{1964E071-45EB-5016-59EF-630E7C69E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E04FE0-9050-0C84-D6C5-C5B48CFB8BD8}"/>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27872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3CA1-C131-8738-DB26-82F740EA11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864DC8-F28B-EBA2-773C-17BFC49AB9D0}"/>
              </a:ext>
            </a:extLst>
          </p:cNvPr>
          <p:cNvSpPr>
            <a:spLocks noGrp="1"/>
          </p:cNvSpPr>
          <p:nvPr>
            <p:ph type="dt" sz="half" idx="10"/>
          </p:nvPr>
        </p:nvSpPr>
        <p:spPr/>
        <p:txBody>
          <a:bodyPr/>
          <a:lstStyle/>
          <a:p>
            <a:fld id="{790AB186-76C0-7E49-B58A-0AF75FA9177A}" type="datetimeFigureOut">
              <a:rPr lang="en-US" smtClean="0"/>
              <a:t>2/1/24</a:t>
            </a:fld>
            <a:endParaRPr lang="en-US"/>
          </a:p>
        </p:txBody>
      </p:sp>
      <p:sp>
        <p:nvSpPr>
          <p:cNvPr id="4" name="Footer Placeholder 3">
            <a:extLst>
              <a:ext uri="{FF2B5EF4-FFF2-40B4-BE49-F238E27FC236}">
                <a16:creationId xmlns:a16="http://schemas.microsoft.com/office/drawing/2014/main" id="{89BA56C5-9A7C-1A82-A7AB-C4960E2D33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9BF694-1FBE-9DB8-9102-F28D2689E126}"/>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03141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85F3F7-81B0-D923-F54D-E1DE162253D7}"/>
              </a:ext>
            </a:extLst>
          </p:cNvPr>
          <p:cNvSpPr>
            <a:spLocks noGrp="1"/>
          </p:cNvSpPr>
          <p:nvPr>
            <p:ph type="dt" sz="half" idx="10"/>
          </p:nvPr>
        </p:nvSpPr>
        <p:spPr/>
        <p:txBody>
          <a:bodyPr/>
          <a:lstStyle/>
          <a:p>
            <a:fld id="{790AB186-76C0-7E49-B58A-0AF75FA9177A}" type="datetimeFigureOut">
              <a:rPr lang="en-US" smtClean="0"/>
              <a:t>2/1/24</a:t>
            </a:fld>
            <a:endParaRPr lang="en-US"/>
          </a:p>
        </p:txBody>
      </p:sp>
      <p:sp>
        <p:nvSpPr>
          <p:cNvPr id="3" name="Footer Placeholder 2">
            <a:extLst>
              <a:ext uri="{FF2B5EF4-FFF2-40B4-BE49-F238E27FC236}">
                <a16:creationId xmlns:a16="http://schemas.microsoft.com/office/drawing/2014/main" id="{A25D1316-AF1D-E3FE-3744-530C08B8FC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9D7E0-C4A4-348D-CAE8-F2E33443032F}"/>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2007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5467-E5FC-0229-422B-B1F743F12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A2B004-97A0-5596-4D19-521BB0B71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277C6-C1C9-04F9-2EF2-5638AB043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10642-8797-5B88-7230-34223E6253D1}"/>
              </a:ext>
            </a:extLst>
          </p:cNvPr>
          <p:cNvSpPr>
            <a:spLocks noGrp="1"/>
          </p:cNvSpPr>
          <p:nvPr>
            <p:ph type="dt" sz="half" idx="10"/>
          </p:nvPr>
        </p:nvSpPr>
        <p:spPr/>
        <p:txBody>
          <a:bodyPr/>
          <a:lstStyle/>
          <a:p>
            <a:fld id="{790AB186-76C0-7E49-B58A-0AF75FA9177A}" type="datetimeFigureOut">
              <a:rPr lang="en-US" smtClean="0"/>
              <a:t>2/1/24</a:t>
            </a:fld>
            <a:endParaRPr lang="en-US"/>
          </a:p>
        </p:txBody>
      </p:sp>
      <p:sp>
        <p:nvSpPr>
          <p:cNvPr id="6" name="Footer Placeholder 5">
            <a:extLst>
              <a:ext uri="{FF2B5EF4-FFF2-40B4-BE49-F238E27FC236}">
                <a16:creationId xmlns:a16="http://schemas.microsoft.com/office/drawing/2014/main" id="{70F06E50-0C2B-EED7-14EE-E6EA546B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705C84-EBF0-645D-BB09-03B7FF51CA44}"/>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3100697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C2E8-BC90-3317-DF82-0BA28FF86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9ACC62-8342-BD43-D3A4-7271850307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0D8FF2-FF4E-DFD6-9B05-8052546170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E83C7-2974-D191-EAF8-BEC7E48BFACC}"/>
              </a:ext>
            </a:extLst>
          </p:cNvPr>
          <p:cNvSpPr>
            <a:spLocks noGrp="1"/>
          </p:cNvSpPr>
          <p:nvPr>
            <p:ph type="dt" sz="half" idx="10"/>
          </p:nvPr>
        </p:nvSpPr>
        <p:spPr/>
        <p:txBody>
          <a:bodyPr/>
          <a:lstStyle/>
          <a:p>
            <a:fld id="{790AB186-76C0-7E49-B58A-0AF75FA9177A}" type="datetimeFigureOut">
              <a:rPr lang="en-US" smtClean="0"/>
              <a:t>2/1/24</a:t>
            </a:fld>
            <a:endParaRPr lang="en-US"/>
          </a:p>
        </p:txBody>
      </p:sp>
      <p:sp>
        <p:nvSpPr>
          <p:cNvPr id="6" name="Footer Placeholder 5">
            <a:extLst>
              <a:ext uri="{FF2B5EF4-FFF2-40B4-BE49-F238E27FC236}">
                <a16:creationId xmlns:a16="http://schemas.microsoft.com/office/drawing/2014/main" id="{601EFD32-B838-05CC-3D0E-FA5C4B8977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81DA7-2014-782B-6DD7-754E786FBFD0}"/>
              </a:ext>
            </a:extLst>
          </p:cNvPr>
          <p:cNvSpPr>
            <a:spLocks noGrp="1"/>
          </p:cNvSpPr>
          <p:nvPr>
            <p:ph type="sldNum" sz="quarter" idx="12"/>
          </p:nvPr>
        </p:nvSpPr>
        <p:spPr/>
        <p:txBody>
          <a:bodyPr/>
          <a:lstStyle/>
          <a:p>
            <a:fld id="{57C143A3-B8D4-E241-A960-4270AFEB5F50}" type="slidenum">
              <a:rPr lang="en-US" smtClean="0"/>
              <a:t>‹#›</a:t>
            </a:fld>
            <a:endParaRPr lang="en-US"/>
          </a:p>
        </p:txBody>
      </p:sp>
    </p:spTree>
    <p:extLst>
      <p:ext uri="{BB962C8B-B14F-4D97-AF65-F5344CB8AC3E}">
        <p14:creationId xmlns:p14="http://schemas.microsoft.com/office/powerpoint/2010/main" val="2488282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BAF372-CE2A-119A-E828-FADF709CF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A249B-CB45-BECD-E78C-D5AB463E0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F0245-AEF8-8665-1A06-9415E1FA28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186-76C0-7E49-B58A-0AF75FA9177A}" type="datetimeFigureOut">
              <a:rPr lang="en-US" smtClean="0"/>
              <a:t>2/1/24</a:t>
            </a:fld>
            <a:endParaRPr lang="en-US"/>
          </a:p>
        </p:txBody>
      </p:sp>
      <p:sp>
        <p:nvSpPr>
          <p:cNvPr id="5" name="Footer Placeholder 4">
            <a:extLst>
              <a:ext uri="{FF2B5EF4-FFF2-40B4-BE49-F238E27FC236}">
                <a16:creationId xmlns:a16="http://schemas.microsoft.com/office/drawing/2014/main" id="{C27EE361-DF9E-4B01-F6A1-D540387626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F97D22-0DA6-49B1-F2D4-3CDB5D2A2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143A3-B8D4-E241-A960-4270AFEB5F50}" type="slidenum">
              <a:rPr lang="en-US" smtClean="0"/>
              <a:t>‹#›</a:t>
            </a:fld>
            <a:endParaRPr lang="en-US"/>
          </a:p>
        </p:txBody>
      </p:sp>
    </p:spTree>
    <p:extLst>
      <p:ext uri="{BB962C8B-B14F-4D97-AF65-F5344CB8AC3E}">
        <p14:creationId xmlns:p14="http://schemas.microsoft.com/office/powerpoint/2010/main" val="80072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79.sv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79.svg"/><Relationship Id="rId4" Type="http://schemas.openxmlformats.org/officeDocument/2006/relationships/image" Target="../media/image78.png"/></Relationships>
</file>

<file path=ppt/slides/_rels/slide11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720.png"/><Relationship Id="rId4" Type="http://schemas.openxmlformats.org/officeDocument/2006/relationships/image" Target="../media/image710.png"/></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40.pn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1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0.png"/><Relationship Id="rId7" Type="http://schemas.openxmlformats.org/officeDocument/2006/relationships/image" Target="../media/image81.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0.png"/><Relationship Id="rId7" Type="http://schemas.openxmlformats.org/officeDocument/2006/relationships/image" Target="../media/image81.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s>
</file>

<file path=ppt/slides/_rels/slide1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0.png"/><Relationship Id="rId7" Type="http://schemas.openxmlformats.org/officeDocument/2006/relationships/image" Target="../media/image81.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80.png"/></Relationships>
</file>

<file path=ppt/slides/_rels/slide12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0.png"/><Relationship Id="rId7" Type="http://schemas.openxmlformats.org/officeDocument/2006/relationships/image" Target="../media/image81.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730.png"/><Relationship Id="rId4" Type="http://schemas.openxmlformats.org/officeDocument/2006/relationships/image" Target="../media/image720.png"/><Relationship Id="rId9" Type="http://schemas.openxmlformats.org/officeDocument/2006/relationships/image" Target="../media/image79.png"/></Relationships>
</file>

<file path=ppt/slides/_rels/slide1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27.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8.tiff"/><Relationship Id="rId7"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7.jpeg"/><Relationship Id="rId9" Type="http://schemas.openxmlformats.org/officeDocument/2006/relationships/image" Target="../media/image22.emf"/></Relationships>
</file>

<file path=ppt/slides/_rels/slide27.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60.png"/><Relationship Id="rId7" Type="http://schemas.openxmlformats.org/officeDocument/2006/relationships/image" Target="../media/image19.emf"/><Relationship Id="rId12"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emf"/><Relationship Id="rId11" Type="http://schemas.openxmlformats.org/officeDocument/2006/relationships/image" Target="../media/image8.tiff"/><Relationship Id="rId5" Type="http://schemas.openxmlformats.org/officeDocument/2006/relationships/image" Target="../media/image18.png"/><Relationship Id="rId10" Type="http://schemas.openxmlformats.org/officeDocument/2006/relationships/image" Target="../media/image22.emf"/><Relationship Id="rId4" Type="http://schemas.openxmlformats.org/officeDocument/2006/relationships/image" Target="../media/image17.png"/><Relationship Id="rId9"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image" Target="../media/image29.png"/><Relationship Id="rId5" Type="http://schemas.openxmlformats.org/officeDocument/2006/relationships/image" Target="../media/image20.emf"/><Relationship Id="rId10" Type="http://schemas.openxmlformats.org/officeDocument/2006/relationships/image" Target="../media/image28.png"/><Relationship Id="rId4" Type="http://schemas.openxmlformats.org/officeDocument/2006/relationships/image" Target="../media/image19.emf"/><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8.emf"/><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21.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0.emf"/><Relationship Id="rId11" Type="http://schemas.openxmlformats.org/officeDocument/2006/relationships/image" Target="../media/image34.png"/><Relationship Id="rId5" Type="http://schemas.openxmlformats.org/officeDocument/2006/relationships/image" Target="../media/image19.emf"/><Relationship Id="rId10" Type="http://schemas.openxmlformats.org/officeDocument/2006/relationships/image" Target="../media/image22.emf"/><Relationship Id="rId4" Type="http://schemas.openxmlformats.org/officeDocument/2006/relationships/image" Target="../media/image18.emf"/><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9.emf"/><Relationship Id="rId4" Type="http://schemas.openxmlformats.org/officeDocument/2006/relationships/image" Target="../media/image18.emf"/></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6.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41.png"/><Relationship Id="rId7" Type="http://schemas.openxmlformats.org/officeDocument/2006/relationships/image" Target="../media/image27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19.emf"/><Relationship Id="rId10" Type="http://schemas.openxmlformats.org/officeDocument/2006/relationships/image" Target="../media/image300.png"/><Relationship Id="rId4" Type="http://schemas.openxmlformats.org/officeDocument/2006/relationships/image" Target="../media/image18.emf"/><Relationship Id="rId9" Type="http://schemas.openxmlformats.org/officeDocument/2006/relationships/image" Target="../media/image290.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1.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1.e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6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2.jpeg"/><Relationship Id="rId3" Type="http://schemas.openxmlformats.org/officeDocument/2006/relationships/image" Target="../media/image52.png"/><Relationship Id="rId7" Type="http://schemas.openxmlformats.org/officeDocument/2006/relationships/image" Target="../media/image56.tiff"/><Relationship Id="rId12" Type="http://schemas.openxmlformats.org/officeDocument/2006/relationships/image" Target="../media/image61.jpe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5.tiff"/><Relationship Id="rId11" Type="http://schemas.openxmlformats.org/officeDocument/2006/relationships/image" Target="../media/image60.tiff"/><Relationship Id="rId5" Type="http://schemas.openxmlformats.org/officeDocument/2006/relationships/image" Target="../media/image54.tiff"/><Relationship Id="rId15" Type="http://schemas.openxmlformats.org/officeDocument/2006/relationships/image" Target="../media/image64.jpeg"/><Relationship Id="rId10" Type="http://schemas.openxmlformats.org/officeDocument/2006/relationships/image" Target="../media/image59.tiff"/><Relationship Id="rId4" Type="http://schemas.openxmlformats.org/officeDocument/2006/relationships/image" Target="../media/image53.tiff"/><Relationship Id="rId9" Type="http://schemas.openxmlformats.org/officeDocument/2006/relationships/image" Target="../media/image58.tiff"/><Relationship Id="rId14" Type="http://schemas.openxmlformats.org/officeDocument/2006/relationships/image" Target="../media/image63.jpeg"/></Relationships>
</file>

<file path=ppt/slides/_rels/slide7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0594-D769-4A67-AD99-099268876E9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492843E-4D29-B59F-EA6B-7A948890A420}"/>
              </a:ext>
            </a:extLst>
          </p:cNvPr>
          <p:cNvSpPr>
            <a:spLocks noGrp="1"/>
          </p:cNvSpPr>
          <p:nvPr>
            <p:ph type="subTitle" idx="1"/>
          </p:nvPr>
        </p:nvSpPr>
        <p:spPr/>
        <p:txBody>
          <a:bodyPr/>
          <a:lstStyle/>
          <a:p>
            <a:endParaRPr lang="en-US"/>
          </a:p>
        </p:txBody>
      </p:sp>
      <p:pic>
        <p:nvPicPr>
          <p:cNvPr id="5" name="slide.url=https://www.polleverywhere.com/multiple_choice_polls/xBnLArwyXRIy1farw6Xow?state=opened&amp;flow=Default&amp;onscreen=persist">
            <a:extLst>
              <a:ext uri="{FF2B5EF4-FFF2-40B4-BE49-F238E27FC236}">
                <a16:creationId xmlns:a16="http://schemas.microsoft.com/office/drawing/2014/main" id="{3016098E-55B2-345C-CD24-05D7C863609F}"/>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164750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b="1" dirty="0"/>
              <a:t>Is natural history science?</a:t>
            </a:r>
          </a:p>
        </p:txBody>
      </p:sp>
    </p:spTree>
    <p:extLst>
      <p:ext uri="{BB962C8B-B14F-4D97-AF65-F5344CB8AC3E}">
        <p14:creationId xmlns:p14="http://schemas.microsoft.com/office/powerpoint/2010/main" val="40537541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229DCB5-EC63-9F0A-5A45-7ED4352345C9}"/>
              </a:ext>
            </a:extLst>
          </p:cNvPr>
          <p:cNvPicPr>
            <a:picLocks noChangeAspect="1"/>
          </p:cNvPicPr>
          <p:nvPr/>
        </p:nvPicPr>
        <p:blipFill rotWithShape="1">
          <a:blip r:embed="rId3"/>
          <a:srcRect t="2430"/>
          <a:stretch/>
        </p:blipFill>
        <p:spPr>
          <a:xfrm>
            <a:off x="1370078" y="1108953"/>
            <a:ext cx="7772400" cy="5689807"/>
          </a:xfrm>
          <a:prstGeom prst="rect">
            <a:avLst/>
          </a:prstGeom>
        </p:spPr>
      </p:pic>
      <p:sp>
        <p:nvSpPr>
          <p:cNvPr id="7" name="Rectangle 6">
            <a:extLst>
              <a:ext uri="{FF2B5EF4-FFF2-40B4-BE49-F238E27FC236}">
                <a16:creationId xmlns:a16="http://schemas.microsoft.com/office/drawing/2014/main" id="{5D4A4315-87A6-EA58-3688-44D73F089AFF}"/>
              </a:ext>
            </a:extLst>
          </p:cNvPr>
          <p:cNvSpPr/>
          <p:nvPr/>
        </p:nvSpPr>
        <p:spPr>
          <a:xfrm>
            <a:off x="8960450" y="1937830"/>
            <a:ext cx="2772181" cy="1446550"/>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endParaRPr lang="en-US" sz="2400" dirty="0">
              <a:solidFill>
                <a:srgbClr val="000000"/>
              </a:solidFill>
              <a:latin typeface="Helvetica Light" panose="020B0403020202020204" pitchFamily="34" charset="0"/>
            </a:endParaRPr>
          </a:p>
          <a:p>
            <a:pPr algn="ctr"/>
            <a:r>
              <a:rPr lang="en-US" sz="2400" dirty="0">
                <a:solidFill>
                  <a:srgbClr val="000000"/>
                </a:solidFill>
                <a:latin typeface="Helvetica Light" panose="020B0403020202020204" pitchFamily="34" charset="0"/>
              </a:rPr>
              <a:t>mean </a:t>
            </a:r>
            <a:r>
              <a:rPr lang="en-US" sz="2400" b="1" dirty="0">
                <a:solidFill>
                  <a:srgbClr val="FF0000"/>
                </a:solidFill>
                <a:latin typeface="Helvetica" pitchFamily="2" charset="0"/>
                <a:sym typeface="Symbol" pitchFamily="2" charset="2"/>
              </a:rPr>
              <a:t></a:t>
            </a:r>
            <a:r>
              <a:rPr lang="en-US" sz="2400" dirty="0">
                <a:latin typeface="Helvetica" pitchFamily="2" charset="0"/>
                <a:sym typeface="Symbol" pitchFamily="2" charset="2"/>
              </a:rPr>
              <a:t> </a:t>
            </a:r>
            <a:r>
              <a:rPr lang="en-US" sz="2400" dirty="0">
                <a:solidFill>
                  <a:srgbClr val="000000"/>
                </a:solidFill>
                <a:latin typeface="Helvetica Light" panose="020B0403020202020204" pitchFamily="34" charset="0"/>
              </a:rPr>
              <a:t>= 1.02</a:t>
            </a:r>
            <a:endParaRPr lang="en-US" sz="2400" dirty="0">
              <a:solidFill>
                <a:srgbClr val="000000"/>
              </a:solidFill>
              <a:effectLst/>
              <a:latin typeface="Helvetica Light" panose="020B0403020202020204" pitchFamily="34" charset="0"/>
            </a:endParaRPr>
          </a:p>
        </p:txBody>
      </p:sp>
      <p:sp>
        <p:nvSpPr>
          <p:cNvPr id="8" name="Title 1">
            <a:extLst>
              <a:ext uri="{FF2B5EF4-FFF2-40B4-BE49-F238E27FC236}">
                <a16:creationId xmlns:a16="http://schemas.microsoft.com/office/drawing/2014/main" id="{9469F776-6801-6977-1AFA-DD39412508E6}"/>
              </a:ext>
            </a:extLst>
          </p:cNvPr>
          <p:cNvSpPr txBox="1">
            <a:spLocks/>
          </p:cNvSpPr>
          <p:nvPr/>
        </p:nvSpPr>
        <p:spPr>
          <a:xfrm>
            <a:off x="252919" y="0"/>
            <a:ext cx="125875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Geometric growth approximation of Madagascar’s population</a:t>
            </a:r>
          </a:p>
        </p:txBody>
      </p:sp>
    </p:spTree>
    <p:extLst>
      <p:ext uri="{BB962C8B-B14F-4D97-AF65-F5344CB8AC3E}">
        <p14:creationId xmlns:p14="http://schemas.microsoft.com/office/powerpoint/2010/main" val="2901649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Projecting population under geometric vs. exponential growth</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689221" y="1283137"/>
            <a:ext cx="6820532" cy="5117325"/>
          </a:xfrm>
          <a:prstGeom prst="rect">
            <a:avLst/>
          </a:prstGeom>
        </p:spPr>
      </p:pic>
      <p:sp>
        <p:nvSpPr>
          <p:cNvPr id="15" name="Rectangle 14">
            <a:extLst>
              <a:ext uri="{FF2B5EF4-FFF2-40B4-BE49-F238E27FC236}">
                <a16:creationId xmlns:a16="http://schemas.microsoft.com/office/drawing/2014/main" id="{2B3F4767-5F1A-E082-1672-AC5EA30581A9}"/>
              </a:ext>
            </a:extLst>
          </p:cNvPr>
          <p:cNvSpPr/>
          <p:nvPr/>
        </p:nvSpPr>
        <p:spPr>
          <a:xfrm>
            <a:off x="7509753" y="1509812"/>
            <a:ext cx="4682247" cy="830997"/>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Geometric: </a:t>
            </a:r>
            <a:r>
              <a:rPr lang="en-US" sz="2400" dirty="0">
                <a:solidFill>
                  <a:srgbClr val="FF0000"/>
                </a:solidFill>
                <a:latin typeface="Helvetica" pitchFamily="2" charset="0"/>
                <a:sym typeface="Symbol" pitchFamily="2" charset="2"/>
              </a:rPr>
              <a:t> </a:t>
            </a:r>
            <a:r>
              <a:rPr lang="en-US" sz="2400" dirty="0">
                <a:solidFill>
                  <a:srgbClr val="000000"/>
                </a:solidFill>
                <a:latin typeface="Helvetica Light" panose="020B0403020202020204" pitchFamily="34" charset="0"/>
              </a:rPr>
              <a:t>= 1.02 </a:t>
            </a:r>
          </a:p>
          <a:p>
            <a:pPr algn="ctr"/>
            <a:r>
              <a:rPr lang="en-US" sz="2400" dirty="0">
                <a:solidFill>
                  <a:srgbClr val="000000"/>
                </a:solidFill>
                <a:latin typeface="Helvetica Light" panose="020B0403020202020204" pitchFamily="34" charset="0"/>
              </a:rPr>
              <a:t>Exponential: </a:t>
            </a:r>
            <a:r>
              <a:rPr lang="en-US" sz="2400" dirty="0">
                <a:solidFill>
                  <a:srgbClr val="FF0000"/>
                </a:solidFill>
                <a:latin typeface="Helvetica Light" panose="020B0403020202020204" pitchFamily="34" charset="0"/>
              </a:rPr>
              <a:t>r</a:t>
            </a:r>
            <a:r>
              <a:rPr lang="en-US" sz="2400" dirty="0">
                <a:solidFill>
                  <a:srgbClr val="000000"/>
                </a:solidFill>
                <a:latin typeface="Helvetica Light" panose="020B0403020202020204" pitchFamily="34" charset="0"/>
              </a:rPr>
              <a:t> = log(1.02) = 0.02</a:t>
            </a:r>
          </a:p>
        </p:txBody>
      </p:sp>
      <p:sp>
        <p:nvSpPr>
          <p:cNvPr id="16" name="Rectangle 15">
            <a:extLst>
              <a:ext uri="{FF2B5EF4-FFF2-40B4-BE49-F238E27FC236}">
                <a16:creationId xmlns:a16="http://schemas.microsoft.com/office/drawing/2014/main" id="{14B5D386-D3C7-B9EE-A45F-862C0CEB2FAE}"/>
              </a:ext>
            </a:extLst>
          </p:cNvPr>
          <p:cNvSpPr/>
          <p:nvPr/>
        </p:nvSpPr>
        <p:spPr>
          <a:xfrm>
            <a:off x="8385243" y="4008141"/>
            <a:ext cx="3671554" cy="1569660"/>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Models are similar over short time horizons and/or when discrete timesteps are small!</a:t>
            </a:r>
          </a:p>
        </p:txBody>
      </p:sp>
    </p:spTree>
    <p:extLst>
      <p:ext uri="{BB962C8B-B14F-4D97-AF65-F5344CB8AC3E}">
        <p14:creationId xmlns:p14="http://schemas.microsoft.com/office/powerpoint/2010/main" val="13039382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6F23-3B1D-9094-E686-3BCB2893C08E}"/>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592336" y="1828987"/>
            <a:ext cx="5734456" cy="4302461"/>
          </a:xfrm>
          <a:prstGeom prst="rect">
            <a:avLst/>
          </a:prstGeom>
        </p:spPr>
      </p:pic>
    </p:spTree>
    <p:extLst>
      <p:ext uri="{BB962C8B-B14F-4D97-AF65-F5344CB8AC3E}">
        <p14:creationId xmlns:p14="http://schemas.microsoft.com/office/powerpoint/2010/main" val="2971851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134C-4014-EF28-026D-B4778DF728D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B6BE64D-AB68-5070-1F6D-BF2F5A6D9F90}"/>
              </a:ext>
            </a:extLst>
          </p:cNvPr>
          <p:cNvSpPr>
            <a:spLocks noGrp="1"/>
          </p:cNvSpPr>
          <p:nvPr>
            <p:ph type="subTitle" idx="1"/>
          </p:nvPr>
        </p:nvSpPr>
        <p:spPr/>
        <p:txBody>
          <a:bodyPr/>
          <a:lstStyle/>
          <a:p>
            <a:endParaRPr lang="en-US"/>
          </a:p>
        </p:txBody>
      </p:sp>
      <p:pic>
        <p:nvPicPr>
          <p:cNvPr id="5" name="slide.url=https://www.polleverywhere.com/multiple_choice_polls/13u44MZu9Gpi5G3jP8wBa?state=opened&amp;flow=Default&amp;onscreen=persist">
            <a:extLst>
              <a:ext uri="{FF2B5EF4-FFF2-40B4-BE49-F238E27FC236}">
                <a16:creationId xmlns:a16="http://schemas.microsoft.com/office/drawing/2014/main" id="{919D3160-D65B-B5CF-F3DC-0DA9F5E9A2ED}"/>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6206959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D3AA1-B28C-1307-6190-616967B4F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71659-CEBF-1473-E43F-EAB301FABD35}"/>
              </a:ext>
            </a:extLst>
          </p:cNvPr>
          <p:cNvSpPr>
            <a:spLocks noGrp="1"/>
          </p:cNvSpPr>
          <p:nvPr>
            <p:ph type="title"/>
          </p:nvPr>
        </p:nvSpPr>
        <p:spPr/>
        <p:txBody>
          <a:bodyPr>
            <a:normAutofit/>
          </a:bodyPr>
          <a:lstStyle/>
          <a:p>
            <a:pPr algn="ctr"/>
            <a:r>
              <a:rPr lang="en-US" sz="3500" dirty="0"/>
              <a:t>We can estimate growth rates by ‘fitting’ a model to data</a:t>
            </a:r>
          </a:p>
        </p:txBody>
      </p:sp>
      <p:pic>
        <p:nvPicPr>
          <p:cNvPr id="9" name="Picture 8" descr="Chart, line chart&#10;&#10;Description automatically generated">
            <a:extLst>
              <a:ext uri="{FF2B5EF4-FFF2-40B4-BE49-F238E27FC236}">
                <a16:creationId xmlns:a16="http://schemas.microsoft.com/office/drawing/2014/main" id="{0A9727F1-07F6-437D-D0C3-3C5C69151137}"/>
              </a:ext>
            </a:extLst>
          </p:cNvPr>
          <p:cNvPicPr>
            <a:picLocks noChangeAspect="1"/>
          </p:cNvPicPr>
          <p:nvPr/>
        </p:nvPicPr>
        <p:blipFill>
          <a:blip r:embed="rId3"/>
          <a:stretch>
            <a:fillRect/>
          </a:stretch>
        </p:blipFill>
        <p:spPr>
          <a:xfrm>
            <a:off x="298315" y="1845029"/>
            <a:ext cx="5734456" cy="4302461"/>
          </a:xfrm>
          <a:prstGeom prst="rect">
            <a:avLst/>
          </a:prstGeom>
        </p:spPr>
      </p:pic>
      <p:sp>
        <p:nvSpPr>
          <p:cNvPr id="12" name="Rectangle 11">
            <a:extLst>
              <a:ext uri="{FF2B5EF4-FFF2-40B4-BE49-F238E27FC236}">
                <a16:creationId xmlns:a16="http://schemas.microsoft.com/office/drawing/2014/main" id="{CE61FC77-86B8-4007-8278-0D7A4D26EB64}"/>
              </a:ext>
            </a:extLst>
          </p:cNvPr>
          <p:cNvSpPr/>
          <p:nvPr/>
        </p:nvSpPr>
        <p:spPr>
          <a:xfrm>
            <a:off x="7120648" y="2288099"/>
            <a:ext cx="4233152" cy="3046988"/>
          </a:xfrm>
          <a:prstGeom prst="rect">
            <a:avLst/>
          </a:prstGeom>
        </p:spPr>
        <p:txBody>
          <a:bodyPr wrap="square">
            <a:spAutoFit/>
          </a:bodyPr>
          <a:lstStyle/>
          <a:p>
            <a:pPr algn="ctr"/>
            <a:r>
              <a:rPr lang="en-US" sz="2400" dirty="0">
                <a:solidFill>
                  <a:srgbClr val="000000"/>
                </a:solidFill>
              </a:rPr>
              <a:t>US growth rates slowed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overestimate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2651806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018A822C-E5CC-0A81-636E-E93331046C95}"/>
              </a:ext>
            </a:extLst>
          </p:cNvPr>
          <p:cNvPicPr>
            <a:picLocks noChangeAspect="1"/>
          </p:cNvPicPr>
          <p:nvPr/>
        </p:nvPicPr>
        <p:blipFill>
          <a:blip r:embed="rId3"/>
          <a:stretch>
            <a:fillRect/>
          </a:stretch>
        </p:blipFill>
        <p:spPr>
          <a:xfrm>
            <a:off x="298315" y="1845029"/>
            <a:ext cx="5734456" cy="4302461"/>
          </a:xfrm>
          <a:prstGeom prst="rect">
            <a:avLst/>
          </a:prstGeom>
        </p:spPr>
      </p:pic>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4"/>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Tree>
    <p:extLst>
      <p:ext uri="{BB962C8B-B14F-4D97-AF65-F5344CB8AC3E}">
        <p14:creationId xmlns:p14="http://schemas.microsoft.com/office/powerpoint/2010/main" val="276447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774434A1-75C4-5497-3F2E-84B8D85084E0}"/>
              </a:ext>
            </a:extLst>
          </p:cNvPr>
          <p:cNvPicPr>
            <a:picLocks noChangeAspect="1"/>
          </p:cNvPicPr>
          <p:nvPr/>
        </p:nvPicPr>
        <p:blipFill>
          <a:blip r:embed="rId3"/>
          <a:stretch>
            <a:fillRect/>
          </a:stretch>
        </p:blipFill>
        <p:spPr>
          <a:xfrm>
            <a:off x="6159231" y="1892468"/>
            <a:ext cx="5607996" cy="4207582"/>
          </a:xfrm>
          <a:prstGeom prst="rect">
            <a:avLst/>
          </a:prstGeom>
        </p:spPr>
      </p:pic>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838200" y="365125"/>
            <a:ext cx="10515600" cy="1325563"/>
          </a:xfrm>
        </p:spPr>
        <p:txBody>
          <a:bodyPr>
            <a:normAutofit/>
          </a:bodyPr>
          <a:lstStyle/>
          <a:p>
            <a:pPr algn="ctr"/>
            <a:r>
              <a:rPr lang="en-US" sz="3500" dirty="0"/>
              <a:t>We can estimate growth rates by ‘fitting’ a model to data</a:t>
            </a:r>
          </a:p>
        </p:txBody>
      </p:sp>
      <p:sp>
        <p:nvSpPr>
          <p:cNvPr id="3" name="Rectangle 2">
            <a:extLst>
              <a:ext uri="{FF2B5EF4-FFF2-40B4-BE49-F238E27FC236}">
                <a16:creationId xmlns:a16="http://schemas.microsoft.com/office/drawing/2014/main" id="{7780E5E3-6E40-F147-60EF-EBD2A3CF1BDA}"/>
              </a:ext>
            </a:extLst>
          </p:cNvPr>
          <p:cNvSpPr/>
          <p:nvPr/>
        </p:nvSpPr>
        <p:spPr>
          <a:xfrm>
            <a:off x="1070044" y="2288099"/>
            <a:ext cx="4233152" cy="3416320"/>
          </a:xfrm>
          <a:prstGeom prst="rect">
            <a:avLst/>
          </a:prstGeom>
        </p:spPr>
        <p:txBody>
          <a:bodyPr wrap="square">
            <a:spAutoFit/>
          </a:bodyPr>
          <a:lstStyle/>
          <a:p>
            <a:pPr algn="ctr"/>
            <a:r>
              <a:rPr lang="en-US" sz="2400" dirty="0">
                <a:solidFill>
                  <a:srgbClr val="000000"/>
                </a:solidFill>
              </a:rPr>
              <a:t>Madagascar growth rates accelerated over the time period!</a:t>
            </a:r>
          </a:p>
          <a:p>
            <a:pPr algn="ctr"/>
            <a:endParaRPr lang="en-US" sz="2400" dirty="0">
              <a:solidFill>
                <a:srgbClr val="000000"/>
              </a:solidFill>
            </a:endParaRPr>
          </a:p>
          <a:p>
            <a:pPr algn="ctr"/>
            <a:r>
              <a:rPr lang="en-US" sz="2400" dirty="0"/>
              <a:t>Model fits to data from earlier years </a:t>
            </a:r>
            <a:r>
              <a:rPr lang="en-US" sz="2400" b="1" dirty="0">
                <a:solidFill>
                  <a:srgbClr val="C00000"/>
                </a:solidFill>
              </a:rPr>
              <a:t>underestimate </a:t>
            </a:r>
            <a:r>
              <a:rPr lang="en-US" sz="2400" dirty="0"/>
              <a:t>current population growth rates</a:t>
            </a:r>
          </a:p>
          <a:p>
            <a:pPr algn="ctr"/>
            <a:endParaRPr lang="en-US" sz="2400" dirty="0">
              <a:solidFill>
                <a:srgbClr val="000000"/>
              </a:solidFill>
            </a:endParaRPr>
          </a:p>
          <a:p>
            <a:pPr algn="ctr"/>
            <a:endParaRPr lang="en-US" sz="2400" dirty="0">
              <a:solidFill>
                <a:srgbClr val="000000"/>
              </a:solidFill>
            </a:endParaRPr>
          </a:p>
        </p:txBody>
      </p:sp>
    </p:spTree>
    <p:extLst>
      <p:ext uri="{BB962C8B-B14F-4D97-AF65-F5344CB8AC3E}">
        <p14:creationId xmlns:p14="http://schemas.microsoft.com/office/powerpoint/2010/main" val="4087238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35203" y="69442"/>
            <a:ext cx="120567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Both geometric and exponential growth are </a:t>
            </a:r>
            <a:r>
              <a:rPr lang="en-US" sz="3800" b="1" dirty="0">
                <a:solidFill>
                  <a:srgbClr val="C00000"/>
                </a:solidFill>
              </a:rPr>
              <a:t>unchecked</a:t>
            </a:r>
            <a:r>
              <a:rPr lang="en-US" sz="3800" dirty="0"/>
              <a:t>. </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3"/>
          <a:stretch>
            <a:fillRect/>
          </a:stretch>
        </p:blipFill>
        <p:spPr>
          <a:xfrm>
            <a:off x="1564711" y="1280199"/>
            <a:ext cx="6820532" cy="5117325"/>
          </a:xfrm>
          <a:prstGeom prst="rect">
            <a:avLst/>
          </a:prstGeom>
        </p:spPr>
      </p:pic>
    </p:spTree>
    <p:extLst>
      <p:ext uri="{BB962C8B-B14F-4D97-AF65-F5344CB8AC3E}">
        <p14:creationId xmlns:p14="http://schemas.microsoft.com/office/powerpoint/2010/main" val="42554261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3" y="5210471"/>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a:t>
            </a:r>
            <a:r>
              <a:rPr lang="en-US" i="1" dirty="0" err="1">
                <a:effectLst/>
                <a:latin typeface="Helvetica" pitchFamily="2" charset="0"/>
              </a:rPr>
              <a:t>Mr</a:t>
            </a:r>
            <a:r>
              <a:rPr lang="en-US" i="1" dirty="0">
                <a:effectLst/>
                <a:latin typeface="Helvetica" pitchFamily="2" charset="0"/>
              </a:rPr>
              <a:t> Godwin, Mr. Condorcet and Other Writers</a:t>
            </a:r>
          </a:p>
        </p:txBody>
      </p:sp>
      <p:sp>
        <p:nvSpPr>
          <p:cNvPr id="11" name="TextBox 10">
            <a:extLst>
              <a:ext uri="{FF2B5EF4-FFF2-40B4-BE49-F238E27FC236}">
                <a16:creationId xmlns:a16="http://schemas.microsoft.com/office/drawing/2014/main" id="{2D740F53-EB6D-FEBE-498C-15F7DC2CCC1E}"/>
              </a:ext>
            </a:extLst>
          </p:cNvPr>
          <p:cNvSpPr txBox="1"/>
          <p:nvPr/>
        </p:nvSpPr>
        <p:spPr>
          <a:xfrm>
            <a:off x="500974" y="1343818"/>
            <a:ext cx="8973765" cy="3477875"/>
          </a:xfrm>
          <a:prstGeom prst="rect">
            <a:avLst/>
          </a:prstGeom>
          <a:noFill/>
        </p:spPr>
        <p:txBody>
          <a:bodyPr wrap="square">
            <a:spAutoFit/>
          </a:bodyPr>
          <a:lstStyle/>
          <a:p>
            <a:r>
              <a:rPr lang="en-US" sz="2200" i="1" dirty="0">
                <a:effectLst/>
                <a:latin typeface="Helvetica" pitchFamily="2" charset="0"/>
              </a:rPr>
              <a:t>“[. . . ] the power of population is indefinitely greater than the power in the earth to produce subsistence for man.</a:t>
            </a:r>
            <a:r>
              <a:rPr lang="en-US" sz="2200" dirty="0">
                <a:latin typeface="Helvetica" pitchFamily="2" charset="0"/>
              </a:rPr>
              <a:t> </a:t>
            </a:r>
            <a:r>
              <a:rPr lang="en-US" sz="2200" i="1" dirty="0">
                <a:effectLst/>
                <a:latin typeface="Helvetica" pitchFamily="2" charset="0"/>
              </a:rPr>
              <a:t>Population, when unchecked, increases in a geometrical ratio. Subsistence increases only in an arithmetical</a:t>
            </a:r>
            <a:r>
              <a:rPr lang="en-US" sz="2200" dirty="0">
                <a:latin typeface="Helvetica" pitchFamily="2" charset="0"/>
              </a:rPr>
              <a:t> </a:t>
            </a:r>
            <a:r>
              <a:rPr lang="en-US" sz="2200" i="1" dirty="0">
                <a:effectLst/>
                <a:latin typeface="Helvetica" pitchFamily="2" charset="0"/>
              </a:rPr>
              <a:t>ratio. A slight acquaintance with numbers will shew the immensity of the first power in comparison of the</a:t>
            </a:r>
            <a:r>
              <a:rPr lang="en-US" sz="2200" dirty="0">
                <a:latin typeface="Helvetica" pitchFamily="2" charset="0"/>
              </a:rPr>
              <a:t> </a:t>
            </a:r>
            <a:r>
              <a:rPr lang="en-US" sz="2200" i="1" dirty="0">
                <a:effectLst/>
                <a:latin typeface="Helvetica" pitchFamily="2" charset="0"/>
              </a:rPr>
              <a:t>second. By that law of our nature which makes food necessary to the life of man, the effects of these two</a:t>
            </a:r>
            <a:r>
              <a:rPr lang="en-US" sz="2200" dirty="0">
                <a:latin typeface="Helvetica" pitchFamily="2" charset="0"/>
              </a:rPr>
              <a:t> </a:t>
            </a:r>
            <a:r>
              <a:rPr lang="en-US" sz="2200" i="1" dirty="0">
                <a:effectLst/>
                <a:latin typeface="Helvetica" pitchFamily="2" charset="0"/>
              </a:rPr>
              <a:t>unequal powers must be kept equal. This implies a strong and constantly operating check on population from</a:t>
            </a:r>
            <a:r>
              <a:rPr lang="en-US" sz="2200" dirty="0">
                <a:latin typeface="Helvetica" pitchFamily="2" charset="0"/>
              </a:rPr>
              <a:t> </a:t>
            </a:r>
            <a:r>
              <a:rPr lang="en-US" sz="2200" i="1" dirty="0">
                <a:effectLst/>
                <a:latin typeface="Helvetica" pitchFamily="2" charset="0"/>
              </a:rPr>
              <a:t>the difficulty of subsistence. This difficulty must fall somewhere; and must necessarily be severely felt by a</a:t>
            </a:r>
            <a:r>
              <a:rPr lang="en-US" sz="2200" dirty="0">
                <a:latin typeface="Helvetica" pitchFamily="2" charset="0"/>
              </a:rPr>
              <a:t> </a:t>
            </a:r>
            <a:r>
              <a:rPr lang="en-US" sz="2200" i="1" dirty="0">
                <a:effectLst/>
                <a:latin typeface="Helvetica" pitchFamily="2" charset="0"/>
              </a:rPr>
              <a:t>large portion of mankind.”</a:t>
            </a:r>
            <a:endParaRPr lang="en-US" sz="2200" dirty="0">
              <a:effectLst/>
              <a:latin typeface="Helvetica" pitchFamily="2" charset="0"/>
            </a:endParaRPr>
          </a:p>
        </p:txBody>
      </p:sp>
    </p:spTree>
    <p:extLst>
      <p:ext uri="{BB962C8B-B14F-4D97-AF65-F5344CB8AC3E}">
        <p14:creationId xmlns:p14="http://schemas.microsoft.com/office/powerpoint/2010/main" val="1004255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Tree>
    <p:extLst>
      <p:ext uri="{BB962C8B-B14F-4D97-AF65-F5344CB8AC3E}">
        <p14:creationId xmlns:p14="http://schemas.microsoft.com/office/powerpoint/2010/main" val="1431767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BEA45D-4B3D-0B4C-970B-93DB2E346C00}"/>
              </a:ext>
            </a:extLst>
          </p:cNvPr>
          <p:cNvSpPr>
            <a:spLocks noGrp="1"/>
          </p:cNvSpPr>
          <p:nvPr>
            <p:ph idx="1"/>
          </p:nvPr>
        </p:nvSpPr>
        <p:spPr/>
        <p:txBody>
          <a:bodyPr/>
          <a:lstStyle/>
          <a:p>
            <a:pPr marL="0" indent="0" algn="ctr">
              <a:buNone/>
            </a:pPr>
            <a:r>
              <a:rPr lang="en-US" b="1" dirty="0"/>
              <a:t>Science:  </a:t>
            </a:r>
            <a:r>
              <a:rPr lang="en-US" dirty="0"/>
              <a:t>the </a:t>
            </a:r>
            <a:r>
              <a:rPr lang="en-US" b="1" dirty="0">
                <a:solidFill>
                  <a:srgbClr val="C00000"/>
                </a:solidFill>
              </a:rPr>
              <a:t>systematic observation </a:t>
            </a:r>
            <a:r>
              <a:rPr lang="en-US" dirty="0"/>
              <a:t>of natural events and conditions in order to discover facts about them and to </a:t>
            </a:r>
            <a:r>
              <a:rPr lang="en-US" b="1" dirty="0">
                <a:solidFill>
                  <a:srgbClr val="C00000"/>
                </a:solidFill>
              </a:rPr>
              <a:t>formulate laws and principles </a:t>
            </a:r>
            <a:r>
              <a:rPr lang="en-US" dirty="0"/>
              <a:t>based on these facts.</a:t>
            </a:r>
          </a:p>
          <a:p>
            <a:pPr marL="0" indent="0" algn="ctr">
              <a:buNone/>
            </a:pPr>
            <a:r>
              <a:rPr lang="en-US" sz="2400" dirty="0"/>
              <a:t> – </a:t>
            </a:r>
            <a:r>
              <a:rPr lang="en-US" sz="2400" i="1" dirty="0"/>
              <a:t>Academic Press Dictionary of Science &amp; Technology</a:t>
            </a:r>
          </a:p>
          <a:p>
            <a:pPr marL="514350" indent="-514350">
              <a:buAutoNum type="arabicPeriod"/>
            </a:pPr>
            <a:endParaRPr lang="en-US" dirty="0"/>
          </a:p>
          <a:p>
            <a:endParaRPr lang="en-US" dirty="0"/>
          </a:p>
        </p:txBody>
      </p:sp>
      <p:sp>
        <p:nvSpPr>
          <p:cNvPr id="6" name="Title 1">
            <a:extLst>
              <a:ext uri="{FF2B5EF4-FFF2-40B4-BE49-F238E27FC236}">
                <a16:creationId xmlns:a16="http://schemas.microsoft.com/office/drawing/2014/main" id="{CD5DD2E4-C4F8-457E-2743-62B1A8A7171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Is natural history science?</a:t>
            </a:r>
            <a:endParaRPr lang="en-US" b="1" dirty="0"/>
          </a:p>
        </p:txBody>
      </p:sp>
    </p:spTree>
    <p:extLst>
      <p:ext uri="{BB962C8B-B14F-4D97-AF65-F5344CB8AC3E}">
        <p14:creationId xmlns:p14="http://schemas.microsoft.com/office/powerpoint/2010/main" val="9892244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1" y="18255"/>
            <a:ext cx="12192000" cy="1325563"/>
          </a:xfrm>
        </p:spPr>
        <p:txBody>
          <a:bodyPr/>
          <a:lstStyle/>
          <a:p>
            <a:pPr algn="ctr"/>
            <a:r>
              <a:rPr lang="en-US" dirty="0"/>
              <a:t>Malthus proposed some limits to population growth</a:t>
            </a:r>
          </a:p>
        </p:txBody>
      </p:sp>
      <p:pic>
        <p:nvPicPr>
          <p:cNvPr id="34818" name="Picture 2">
            <a:extLst>
              <a:ext uri="{FF2B5EF4-FFF2-40B4-BE49-F238E27FC236}">
                <a16:creationId xmlns:a16="http://schemas.microsoft.com/office/drawing/2014/main" id="{E20504A5-3984-E908-30C4-CF3917258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0907" y="3429000"/>
            <a:ext cx="2491093" cy="31591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62364F-A93C-B8EC-EA9D-38789785FFA3}"/>
              </a:ext>
            </a:extLst>
          </p:cNvPr>
          <p:cNvSpPr txBox="1"/>
          <p:nvPr/>
        </p:nvSpPr>
        <p:spPr>
          <a:xfrm>
            <a:off x="500974" y="5664829"/>
            <a:ext cx="9199933" cy="923330"/>
          </a:xfrm>
          <a:prstGeom prst="rect">
            <a:avLst/>
          </a:prstGeom>
          <a:noFill/>
        </p:spPr>
        <p:txBody>
          <a:bodyPr wrap="square">
            <a:spAutoFit/>
          </a:bodyPr>
          <a:lstStyle/>
          <a:p>
            <a:r>
              <a:rPr lang="en-US" dirty="0">
                <a:latin typeface="Helvetica" pitchFamily="2" charset="0"/>
              </a:rPr>
              <a:t>- Thomas Malthus (1798)</a:t>
            </a:r>
            <a:endParaRPr lang="en-US" b="0" i="1" dirty="0">
              <a:effectLst/>
              <a:latin typeface="Helvetica" pitchFamily="2" charset="0"/>
            </a:endParaRPr>
          </a:p>
          <a:p>
            <a:r>
              <a:rPr lang="en-US" b="0" i="1" dirty="0">
                <a:effectLst/>
                <a:latin typeface="Helvetica" pitchFamily="2" charset="0"/>
              </a:rPr>
              <a:t>An Essay on the Principle of Population as it Effects the Future Improvement of Society, </a:t>
            </a:r>
          </a:p>
          <a:p>
            <a:r>
              <a:rPr lang="en-US" i="1" dirty="0">
                <a:effectLst/>
                <a:latin typeface="Helvetica" pitchFamily="2" charset="0"/>
              </a:rPr>
              <a:t>With Remarks on the Speculations of Mr. Godwin, Mr. Condorcet and Other Writers</a:t>
            </a:r>
          </a:p>
        </p:txBody>
      </p:sp>
      <p:pic>
        <p:nvPicPr>
          <p:cNvPr id="5" name="Content Placeholder 4">
            <a:extLst>
              <a:ext uri="{FF2B5EF4-FFF2-40B4-BE49-F238E27FC236}">
                <a16:creationId xmlns:a16="http://schemas.microsoft.com/office/drawing/2014/main" id="{9D2EED61-4EB2-58F5-3971-05FDFBA8FC15}"/>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879585" y="1253331"/>
            <a:ext cx="6137102" cy="4351338"/>
          </a:xfrm>
        </p:spPr>
      </p:pic>
      <p:sp>
        <p:nvSpPr>
          <p:cNvPr id="6" name="TextBox 5">
            <a:extLst>
              <a:ext uri="{FF2B5EF4-FFF2-40B4-BE49-F238E27FC236}">
                <a16:creationId xmlns:a16="http://schemas.microsoft.com/office/drawing/2014/main" id="{DFA3E834-1C6E-DADF-7173-D697D6F0DD0B}"/>
              </a:ext>
            </a:extLst>
          </p:cNvPr>
          <p:cNvSpPr txBox="1"/>
          <p:nvPr/>
        </p:nvSpPr>
        <p:spPr>
          <a:xfrm>
            <a:off x="9176426" y="1264645"/>
            <a:ext cx="3015574" cy="2092881"/>
          </a:xfrm>
          <a:prstGeom prst="rect">
            <a:avLst/>
          </a:prstGeom>
          <a:noFill/>
        </p:spPr>
        <p:txBody>
          <a:bodyPr wrap="square">
            <a:spAutoFit/>
          </a:bodyPr>
          <a:lstStyle/>
          <a:p>
            <a:r>
              <a:rPr lang="en-US" sz="2600" b="1" dirty="0">
                <a:latin typeface="Helvetica" pitchFamily="2" charset="0"/>
              </a:rPr>
              <a:t>Problem! </a:t>
            </a:r>
          </a:p>
          <a:p>
            <a:r>
              <a:rPr lang="en-US" sz="2600" dirty="0">
                <a:latin typeface="Helvetica" pitchFamily="2" charset="0"/>
              </a:rPr>
              <a:t>No basis for assumption of arithmetical ratio for food.</a:t>
            </a:r>
            <a:endParaRPr lang="en-US" sz="2600" i="1" dirty="0">
              <a:effectLst/>
              <a:latin typeface="Helvetica" pitchFamily="2" charset="0"/>
            </a:endParaRPr>
          </a:p>
        </p:txBody>
      </p:sp>
    </p:spTree>
    <p:extLst>
      <p:ext uri="{BB962C8B-B14F-4D97-AF65-F5344CB8AC3E}">
        <p14:creationId xmlns:p14="http://schemas.microsoft.com/office/powerpoint/2010/main" val="10504989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spTree>
    <p:extLst>
      <p:ext uri="{BB962C8B-B14F-4D97-AF65-F5344CB8AC3E}">
        <p14:creationId xmlns:p14="http://schemas.microsoft.com/office/powerpoint/2010/main" val="22541723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D81D0-03C2-7E06-8FDD-75F44567DD90}"/>
              </a:ext>
            </a:extLst>
          </p:cNvPr>
          <p:cNvSpPr/>
          <p:nvPr/>
        </p:nvSpPr>
        <p:spPr>
          <a:xfrm>
            <a:off x="3229585" y="2632122"/>
            <a:ext cx="522859" cy="456487"/>
          </a:xfrm>
          <a:prstGeom prst="rect">
            <a:avLst/>
          </a:prstGeom>
          <a:solidFill>
            <a:srgbClr val="FFFF00">
              <a:alpha val="47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p:sp>
        <p:nvSpPr>
          <p:cNvPr id="8" name="TextBox 7">
            <a:extLst>
              <a:ext uri="{FF2B5EF4-FFF2-40B4-BE49-F238E27FC236}">
                <a16:creationId xmlns:a16="http://schemas.microsoft.com/office/drawing/2014/main" id="{6152AB56-FA0E-D24C-1D91-CCC1598DFA48}"/>
              </a:ext>
            </a:extLst>
          </p:cNvPr>
          <p:cNvSpPr txBox="1"/>
          <p:nvPr/>
        </p:nvSpPr>
        <p:spPr>
          <a:xfrm>
            <a:off x="8190689" y="330740"/>
            <a:ext cx="4001311" cy="3416320"/>
          </a:xfrm>
          <a:prstGeom prst="rect">
            <a:avLst/>
          </a:prstGeom>
          <a:noFill/>
        </p:spPr>
        <p:txBody>
          <a:bodyPr wrap="square">
            <a:spAutoFit/>
          </a:bodyPr>
          <a:lstStyle/>
          <a:p>
            <a:r>
              <a:rPr lang="en-US" sz="2200" i="1" dirty="0">
                <a:effectLst/>
                <a:latin typeface="Helvetica" pitchFamily="2" charset="0"/>
              </a:rPr>
              <a:t>“We shall not insist on the hypothesis of geometric progression, given that it can hold only in very special</a:t>
            </a:r>
            <a:endParaRPr lang="en-US" sz="2200" dirty="0">
              <a:effectLst/>
              <a:latin typeface="Helvetica" pitchFamily="2" charset="0"/>
            </a:endParaRPr>
          </a:p>
          <a:p>
            <a:r>
              <a:rPr lang="en-US" sz="2200" i="1" dirty="0">
                <a:effectLst/>
                <a:latin typeface="Helvetica" pitchFamily="2" charset="0"/>
              </a:rPr>
              <a:t>circumstances; for example, when a fertile territory of almost unlimited size happens to be inhabited by people…” </a:t>
            </a:r>
          </a:p>
          <a:p>
            <a:endParaRPr lang="en-US" sz="2200" i="1" dirty="0">
              <a:effectLst/>
              <a:latin typeface="Helvetica" pitchFamily="2" charset="0"/>
            </a:endParaRPr>
          </a:p>
          <a:p>
            <a:r>
              <a:rPr lang="en-US" i="0" dirty="0">
                <a:effectLst/>
                <a:latin typeface="Helvetica" pitchFamily="2" charset="0"/>
              </a:rPr>
              <a:t>- Pierre-Francois Verhulst </a:t>
            </a:r>
            <a:r>
              <a:rPr lang="en-US" dirty="0">
                <a:effectLst/>
                <a:latin typeface="Helvetica" pitchFamily="2" charset="0"/>
              </a:rPr>
              <a:t>(1838)</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80935" y="21288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80935" y="2128806"/>
                <a:ext cx="3501957" cy="886268"/>
              </a:xfrm>
              <a:prstGeom prst="rect">
                <a:avLst/>
              </a:prstGeom>
              <a:blipFill>
                <a:blip r:embed="rId3"/>
                <a:stretch>
                  <a:fillRect t="-1408" b="-12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278327E-5216-A1FD-145A-A51F6F824A41}"/>
              </a:ext>
            </a:extLst>
          </p:cNvPr>
          <p:cNvCxnSpPr>
            <a:cxnSpLocks/>
          </p:cNvCxnSpPr>
          <p:nvPr/>
        </p:nvCxnSpPr>
        <p:spPr>
          <a:xfrm flipV="1">
            <a:off x="345980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A9A274-D56C-B01A-4E0E-29AB1EAE229E}"/>
              </a:ext>
            </a:extLst>
          </p:cNvPr>
          <p:cNvCxnSpPr>
            <a:cxnSpLocks/>
          </p:cNvCxnSpPr>
          <p:nvPr/>
        </p:nvCxnSpPr>
        <p:spPr>
          <a:xfrm flipH="1">
            <a:off x="4182892" y="2373549"/>
            <a:ext cx="70363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F5A4F2-4971-3627-C1B0-D5B9277E2519}"/>
              </a:ext>
            </a:extLst>
          </p:cNvPr>
          <p:cNvCxnSpPr>
            <a:cxnSpLocks/>
          </p:cNvCxnSpPr>
          <p:nvPr/>
        </p:nvCxnSpPr>
        <p:spPr>
          <a:xfrm flipV="1">
            <a:off x="2075234" y="3184476"/>
            <a:ext cx="0" cy="5625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34335-4EC0-66E4-D1EB-A24F21E5DCA6}"/>
              </a:ext>
            </a:extLst>
          </p:cNvPr>
          <p:cNvSpPr txBox="1"/>
          <p:nvPr/>
        </p:nvSpPr>
        <p:spPr>
          <a:xfrm>
            <a:off x="4912465" y="2158105"/>
            <a:ext cx="4001311" cy="430887"/>
          </a:xfrm>
          <a:prstGeom prst="rect">
            <a:avLst/>
          </a:prstGeom>
          <a:noFill/>
        </p:spPr>
        <p:txBody>
          <a:bodyPr wrap="square">
            <a:spAutoFit/>
          </a:bodyPr>
          <a:lstStyle/>
          <a:p>
            <a:r>
              <a:rPr lang="en-US" sz="2200" dirty="0">
                <a:effectLst/>
                <a:latin typeface="Helvetica" pitchFamily="2" charset="0"/>
              </a:rPr>
              <a:t>population size</a:t>
            </a:r>
            <a:endParaRPr lang="en-US" dirty="0">
              <a:effectLst/>
              <a:latin typeface="Helvetica" pitchFamily="2" charset="0"/>
            </a:endParaRPr>
          </a:p>
        </p:txBody>
      </p:sp>
      <p:sp>
        <p:nvSpPr>
          <p:cNvPr id="22" name="TextBox 21">
            <a:extLst>
              <a:ext uri="{FF2B5EF4-FFF2-40B4-BE49-F238E27FC236}">
                <a16:creationId xmlns:a16="http://schemas.microsoft.com/office/drawing/2014/main" id="{9EC8B604-F426-AA33-7966-8A2747F9109C}"/>
              </a:ext>
            </a:extLst>
          </p:cNvPr>
          <p:cNvSpPr txBox="1"/>
          <p:nvPr/>
        </p:nvSpPr>
        <p:spPr>
          <a:xfrm>
            <a:off x="2534052" y="3842927"/>
            <a:ext cx="4001311" cy="430887"/>
          </a:xfrm>
          <a:prstGeom prst="rect">
            <a:avLst/>
          </a:prstGeom>
          <a:noFill/>
        </p:spPr>
        <p:txBody>
          <a:bodyPr wrap="square">
            <a:spAutoFit/>
          </a:bodyPr>
          <a:lstStyle/>
          <a:p>
            <a:r>
              <a:rPr lang="en-US" sz="2200" b="1" dirty="0">
                <a:solidFill>
                  <a:srgbClr val="C00000"/>
                </a:solidFill>
                <a:effectLst/>
                <a:latin typeface="Helvetica" pitchFamily="2" charset="0"/>
              </a:rPr>
              <a:t>carrying capacity</a:t>
            </a:r>
            <a:endParaRPr lang="en-US" b="1" dirty="0">
              <a:solidFill>
                <a:srgbClr val="C00000"/>
              </a:solidFill>
              <a:effectLst/>
              <a:latin typeface="Helvetica" pitchFamily="2" charset="0"/>
            </a:endParaRPr>
          </a:p>
        </p:txBody>
      </p:sp>
      <p:sp>
        <p:nvSpPr>
          <p:cNvPr id="23" name="TextBox 22">
            <a:extLst>
              <a:ext uri="{FF2B5EF4-FFF2-40B4-BE49-F238E27FC236}">
                <a16:creationId xmlns:a16="http://schemas.microsoft.com/office/drawing/2014/main" id="{D411A2DC-F93B-A00D-0D53-7056F58998E7}"/>
              </a:ext>
            </a:extLst>
          </p:cNvPr>
          <p:cNvSpPr txBox="1"/>
          <p:nvPr/>
        </p:nvSpPr>
        <p:spPr>
          <a:xfrm>
            <a:off x="322630" y="3841603"/>
            <a:ext cx="2211422" cy="769441"/>
          </a:xfrm>
          <a:prstGeom prst="rect">
            <a:avLst/>
          </a:prstGeom>
          <a:noFill/>
        </p:spPr>
        <p:txBody>
          <a:bodyPr wrap="square">
            <a:spAutoFit/>
          </a:bodyPr>
          <a:lstStyle/>
          <a:p>
            <a:r>
              <a:rPr lang="en-US" sz="2200" dirty="0">
                <a:effectLst/>
                <a:latin typeface="Helvetica" pitchFamily="2" charset="0"/>
              </a:rPr>
              <a:t>intrinsic growth rate</a:t>
            </a:r>
            <a:endParaRPr lang="en-US" dirty="0">
              <a:effectLst/>
              <a:latin typeface="Helvetica" pitchFamily="2" charset="0"/>
            </a:endParaRPr>
          </a:p>
        </p:txBody>
      </p:sp>
      <p:sp>
        <p:nvSpPr>
          <p:cNvPr id="3" name="TextBox 2">
            <a:extLst>
              <a:ext uri="{FF2B5EF4-FFF2-40B4-BE49-F238E27FC236}">
                <a16:creationId xmlns:a16="http://schemas.microsoft.com/office/drawing/2014/main" id="{FC525C05-1E35-1342-77DC-5CEF4A8D71B0}"/>
              </a:ext>
            </a:extLst>
          </p:cNvPr>
          <p:cNvSpPr txBox="1"/>
          <p:nvPr/>
        </p:nvSpPr>
        <p:spPr>
          <a:xfrm>
            <a:off x="322629" y="5319762"/>
            <a:ext cx="11584025" cy="954107"/>
          </a:xfrm>
          <a:prstGeom prst="rect">
            <a:avLst/>
          </a:prstGeom>
          <a:noFill/>
        </p:spPr>
        <p:txBody>
          <a:bodyPr wrap="square">
            <a:spAutoFit/>
          </a:bodyPr>
          <a:lstStyle/>
          <a:p>
            <a:r>
              <a:rPr lang="en-US" sz="2800" dirty="0">
                <a:effectLst/>
                <a:latin typeface="Helvetica" pitchFamily="2" charset="0"/>
              </a:rPr>
              <a:t>Population growth slows as abundance approaches </a:t>
            </a:r>
            <a:r>
              <a:rPr lang="en-US" sz="2800" b="1" dirty="0">
                <a:solidFill>
                  <a:srgbClr val="C00000"/>
                </a:solidFill>
                <a:effectLst/>
                <a:latin typeface="Helvetica" pitchFamily="2" charset="0"/>
              </a:rPr>
              <a:t>carrying capacity</a:t>
            </a:r>
            <a:r>
              <a:rPr lang="en-US" sz="2800" dirty="0">
                <a:effectLst/>
                <a:latin typeface="Helvetica" pitchFamily="2" charset="0"/>
              </a:rPr>
              <a:t>. </a:t>
            </a:r>
          </a:p>
          <a:p>
            <a:r>
              <a:rPr lang="en-US" sz="2800" dirty="0">
                <a:effectLst/>
                <a:latin typeface="Helvetica" pitchFamily="2" charset="0"/>
              </a:rPr>
              <a:t>Population growth is </a:t>
            </a:r>
            <a:r>
              <a:rPr lang="en-US" sz="2800" b="1" dirty="0">
                <a:solidFill>
                  <a:srgbClr val="C00000"/>
                </a:solidFill>
                <a:effectLst/>
                <a:latin typeface="Helvetica" pitchFamily="2" charset="0"/>
              </a:rPr>
              <a:t>density-dependent</a:t>
            </a:r>
            <a:r>
              <a:rPr lang="en-US" sz="2800" dirty="0">
                <a:effectLst/>
                <a:latin typeface="Helvetica" pitchFamily="2" charset="0"/>
              </a:rPr>
              <a:t>.</a:t>
            </a:r>
          </a:p>
        </p:txBody>
      </p:sp>
    </p:spTree>
    <p:extLst>
      <p:ext uri="{BB962C8B-B14F-4D97-AF65-F5344CB8AC3E}">
        <p14:creationId xmlns:p14="http://schemas.microsoft.com/office/powerpoint/2010/main" val="22904688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176409" cy="3108543"/>
          </a:xfrm>
          <a:prstGeom prst="rect">
            <a:avLst/>
          </a:prstGeom>
          <a:noFill/>
        </p:spPr>
        <p:txBody>
          <a:bodyPr wrap="square">
            <a:spAutoFit/>
          </a:bodyPr>
          <a:lstStyle/>
          <a:p>
            <a:r>
              <a:rPr lang="en-US" sz="2800" dirty="0">
                <a:effectLst/>
                <a:latin typeface="Helvetica" pitchFamily="2" charset="0"/>
              </a:rPr>
              <a:t>Population growth slows to 0 as N approaches </a:t>
            </a:r>
            <a:r>
              <a:rPr lang="en-US" sz="2800" b="1" dirty="0">
                <a:solidFill>
                  <a:srgbClr val="C00000"/>
                </a:solidFill>
                <a:effectLst/>
                <a:latin typeface="Helvetica" pitchFamily="2" charset="0"/>
              </a:rPr>
              <a:t>K</a:t>
            </a:r>
            <a:r>
              <a:rPr lang="en-US" sz="2800" dirty="0">
                <a:effectLst/>
                <a:latin typeface="Helvetica" pitchFamily="2" charset="0"/>
              </a:rPr>
              <a:t>, or – in other words – as the total population size approaches </a:t>
            </a:r>
            <a:r>
              <a:rPr lang="en-US" sz="2800" b="1" dirty="0">
                <a:solidFill>
                  <a:srgbClr val="C00000"/>
                </a:solidFill>
                <a:effectLst/>
                <a:latin typeface="Helvetica" pitchFamily="2" charset="0"/>
              </a:rPr>
              <a:t>carrying capacity</a:t>
            </a:r>
            <a:r>
              <a:rPr lang="en-US" sz="2800" dirty="0">
                <a:effectLst/>
                <a:latin typeface="Helvetica" pitchFamily="2" charset="0"/>
              </a:rPr>
              <a:t>.</a:t>
            </a:r>
          </a:p>
          <a:p>
            <a:endParaRPr lang="en-US" sz="2800" dirty="0">
              <a:effectLst/>
              <a:latin typeface="Helvetica" pitchFamily="2" charset="0"/>
            </a:endParaRPr>
          </a:p>
        </p:txBody>
      </p:sp>
    </p:spTree>
    <p:extLst>
      <p:ext uri="{BB962C8B-B14F-4D97-AF65-F5344CB8AC3E}">
        <p14:creationId xmlns:p14="http://schemas.microsoft.com/office/powerpoint/2010/main" val="9968655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2677656"/>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9820361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4401205"/>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6577256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719107"/>
            <a:ext cx="4461753" cy="5262979"/>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0325235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equation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336F95-6EE9-4448-8D3D-6ED0BEEDDCAA}"/>
                  </a:ext>
                </a:extLst>
              </p:cNvPr>
              <p:cNvSpPr txBox="1"/>
              <p:nvPr/>
            </p:nvSpPr>
            <p:spPr>
              <a:xfrm>
                <a:off x="6906637" y="393544"/>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9" name="TextBox 8">
                <a:extLst>
                  <a:ext uri="{FF2B5EF4-FFF2-40B4-BE49-F238E27FC236}">
                    <a16:creationId xmlns:a16="http://schemas.microsoft.com/office/drawing/2014/main" id="{1D336F95-6EE9-4448-8D3D-6ED0BEEDDCAA}"/>
                  </a:ext>
                </a:extLst>
              </p:cNvPr>
              <p:cNvSpPr txBox="1">
                <a:spLocks noRot="1" noChangeAspect="1" noMove="1" noResize="1" noEditPoints="1" noAdjustHandles="1" noChangeArrowheads="1" noChangeShapeType="1" noTextEdit="1"/>
              </p:cNvSpPr>
              <p:nvPr/>
            </p:nvSpPr>
            <p:spPr>
              <a:xfrm>
                <a:off x="6906637" y="393544"/>
                <a:ext cx="3501957" cy="886268"/>
              </a:xfrm>
              <a:prstGeom prst="rect">
                <a:avLst/>
              </a:prstGeom>
              <a:blipFill>
                <a:blip r:embed="rId3"/>
                <a:stretch>
                  <a:fillRect t="-2857" b="-12857"/>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4"/>
          <a:stretch>
            <a:fillRect/>
          </a:stretch>
        </p:blipFill>
        <p:spPr>
          <a:xfrm>
            <a:off x="680935" y="1640843"/>
            <a:ext cx="6721815" cy="5043260"/>
          </a:xfrm>
          <a:prstGeom prst="rect">
            <a:avLst/>
          </a:prstGeom>
        </p:spPr>
      </p:pic>
      <p:sp>
        <p:nvSpPr>
          <p:cNvPr id="6" name="TextBox 5">
            <a:extLst>
              <a:ext uri="{FF2B5EF4-FFF2-40B4-BE49-F238E27FC236}">
                <a16:creationId xmlns:a16="http://schemas.microsoft.com/office/drawing/2014/main" id="{68DA44A1-D14D-8BED-05AC-9B8B3B161AD3}"/>
              </a:ext>
            </a:extLst>
          </p:cNvPr>
          <p:cNvSpPr txBox="1"/>
          <p:nvPr/>
        </p:nvSpPr>
        <p:spPr>
          <a:xfrm>
            <a:off x="7730247" y="1641287"/>
            <a:ext cx="4461753" cy="6555641"/>
          </a:xfrm>
          <a:prstGeom prst="rect">
            <a:avLst/>
          </a:prstGeom>
          <a:noFill/>
        </p:spPr>
        <p:txBody>
          <a:bodyPr wrap="square">
            <a:spAutoFit/>
          </a:bodyPr>
          <a:lstStyle/>
          <a:p>
            <a:r>
              <a:rPr lang="en-US" sz="2800" b="1" dirty="0">
                <a:solidFill>
                  <a:srgbClr val="C00000"/>
                </a:solidFill>
                <a:effectLst/>
                <a:latin typeface="Helvetica" pitchFamily="2" charset="0"/>
              </a:rPr>
              <a:t>Carrying capacity=</a:t>
            </a:r>
          </a:p>
          <a:p>
            <a:r>
              <a:rPr lang="en-US" sz="2800" dirty="0">
                <a:effectLst/>
                <a:latin typeface="Helvetica" pitchFamily="2" charset="0"/>
              </a:rPr>
              <a:t>maximum population size an environment can sustain indefinitely.</a:t>
            </a:r>
          </a:p>
          <a:p>
            <a:endParaRPr lang="en-US" sz="2800" dirty="0">
              <a:latin typeface="Helvetica" pitchFamily="2" charset="0"/>
            </a:endParaRPr>
          </a:p>
          <a:p>
            <a:r>
              <a:rPr lang="en-US" sz="2800" dirty="0">
                <a:latin typeface="Helvetica" pitchFamily="2" charset="0"/>
              </a:rPr>
              <a:t>Ecology = organisms interacting with each other and the </a:t>
            </a:r>
            <a:r>
              <a:rPr lang="en-US" sz="2800" b="1" dirty="0">
                <a:solidFill>
                  <a:srgbClr val="C00000"/>
                </a:solidFill>
                <a:latin typeface="Helvetica" pitchFamily="2" charset="0"/>
              </a:rPr>
              <a:t>environment</a:t>
            </a:r>
          </a:p>
          <a:p>
            <a:endParaRPr lang="en-US" sz="2800" b="1" dirty="0">
              <a:solidFill>
                <a:srgbClr val="C00000"/>
              </a:solidFill>
              <a:effectLst/>
              <a:latin typeface="Helvetica" pitchFamily="2" charset="0"/>
            </a:endParaRPr>
          </a:p>
          <a:p>
            <a:r>
              <a:rPr lang="en-US" sz="2800" b="1" dirty="0">
                <a:solidFill>
                  <a:srgbClr val="C00000"/>
                </a:solidFill>
                <a:latin typeface="Helvetica" pitchFamily="2" charset="0"/>
              </a:rPr>
              <a:t>K</a:t>
            </a:r>
            <a:r>
              <a:rPr lang="en-US" sz="2800" dirty="0">
                <a:latin typeface="Helvetica" pitchFamily="2" charset="0"/>
              </a:rPr>
              <a:t> can change!</a:t>
            </a:r>
          </a:p>
          <a:p>
            <a:endParaRPr lang="en-US" sz="2800" b="1" dirty="0">
              <a:solidFill>
                <a:srgbClr val="C00000"/>
              </a:solidFill>
              <a:effectLst/>
              <a:latin typeface="Helvetica" pitchFamily="2" charset="0"/>
            </a:endParaRPr>
          </a:p>
          <a:p>
            <a:r>
              <a:rPr lang="en-US" sz="2800" dirty="0">
                <a:latin typeface="Helvetica" pitchFamily="2" charset="0"/>
              </a:rPr>
              <a:t>‘</a:t>
            </a:r>
            <a:r>
              <a:rPr lang="en-US" sz="2800" b="1" dirty="0">
                <a:solidFill>
                  <a:srgbClr val="C00000"/>
                </a:solidFill>
                <a:latin typeface="Helvetica" pitchFamily="2" charset="0"/>
              </a:rPr>
              <a:t>r</a:t>
            </a:r>
            <a:r>
              <a:rPr lang="en-US" sz="2800" dirty="0">
                <a:latin typeface="Helvetica" pitchFamily="2" charset="0"/>
              </a:rPr>
              <a:t>’</a:t>
            </a:r>
            <a:r>
              <a:rPr lang="en-US" sz="2800" b="1" dirty="0">
                <a:solidFill>
                  <a:srgbClr val="C00000"/>
                </a:solidFill>
                <a:latin typeface="Helvetica" pitchFamily="2" charset="0"/>
              </a:rPr>
              <a:t> </a:t>
            </a:r>
            <a:r>
              <a:rPr lang="en-US" sz="2800" dirty="0">
                <a:latin typeface="Helvetica" pitchFamily="2" charset="0"/>
              </a:rPr>
              <a:t>vs. ‘</a:t>
            </a:r>
            <a:r>
              <a:rPr lang="en-US" sz="2800" b="1" dirty="0">
                <a:solidFill>
                  <a:srgbClr val="C00000"/>
                </a:solidFill>
                <a:latin typeface="Helvetica" pitchFamily="2" charset="0"/>
              </a:rPr>
              <a:t>K</a:t>
            </a:r>
            <a:r>
              <a:rPr lang="en-US" sz="2800" dirty="0">
                <a:latin typeface="Helvetica" pitchFamily="2" charset="0"/>
              </a:rPr>
              <a:t>’-selected species</a:t>
            </a:r>
          </a:p>
          <a:p>
            <a:endParaRPr lang="en-US" sz="2800" b="1" dirty="0">
              <a:solidFill>
                <a:srgbClr val="C00000"/>
              </a:solidFill>
              <a:effectLst/>
              <a:latin typeface="Helvetica" pitchFamily="2" charset="0"/>
            </a:endParaRPr>
          </a:p>
          <a:p>
            <a:endParaRPr lang="en-US" sz="2800" i="1" dirty="0">
              <a:latin typeface="Helvetica" pitchFamily="2" charset="0"/>
            </a:endParaRPr>
          </a:p>
          <a:p>
            <a:r>
              <a:rPr lang="en-US" sz="2800" b="1" dirty="0">
                <a:solidFill>
                  <a:srgbClr val="C00000"/>
                </a:solidFill>
                <a:effectLst/>
                <a:latin typeface="Helvetica" pitchFamily="2" charset="0"/>
              </a:rPr>
              <a:t> </a:t>
            </a:r>
            <a:endParaRPr lang="en-US" sz="2800" dirty="0">
              <a:effectLst/>
              <a:latin typeface="Helvetica" pitchFamily="2" charset="0"/>
            </a:endParaRPr>
          </a:p>
        </p:txBody>
      </p:sp>
    </p:spTree>
    <p:extLst>
      <p:ext uri="{BB962C8B-B14F-4D97-AF65-F5344CB8AC3E}">
        <p14:creationId xmlns:p14="http://schemas.microsoft.com/office/powerpoint/2010/main" val="1352891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824A7F1-2064-2E0A-E94A-2BA435A5DB39}"/>
              </a:ext>
            </a:extLst>
          </p:cNvPr>
          <p:cNvSpPr txBox="1"/>
          <p:nvPr/>
        </p:nvSpPr>
        <p:spPr>
          <a:xfrm>
            <a:off x="7955601" y="2632978"/>
            <a:ext cx="4236399" cy="1292662"/>
          </a:xfrm>
          <a:prstGeom prst="rect">
            <a:avLst/>
          </a:prstGeom>
          <a:noFill/>
        </p:spPr>
        <p:txBody>
          <a:bodyPr wrap="square">
            <a:spAutoFit/>
          </a:bodyPr>
          <a:lstStyle/>
          <a:p>
            <a:r>
              <a:rPr lang="en-US" sz="2600" dirty="0">
                <a:effectLst/>
                <a:latin typeface="Helvetica" pitchFamily="2" charset="0"/>
              </a:rPr>
              <a:t>When population size is not changing, the population is said to be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Tree>
    <p:extLst>
      <p:ext uri="{BB962C8B-B14F-4D97-AF65-F5344CB8AC3E}">
        <p14:creationId xmlns:p14="http://schemas.microsoft.com/office/powerpoint/2010/main" val="11711838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p:pic>
        <p:nvPicPr>
          <p:cNvPr id="5" name="Picture 4" descr="Chart, line chart&#10;&#10;Description automatically generated">
            <a:extLst>
              <a:ext uri="{FF2B5EF4-FFF2-40B4-BE49-F238E27FC236}">
                <a16:creationId xmlns:a16="http://schemas.microsoft.com/office/drawing/2014/main" id="{28394495-517C-3417-C886-696917F90650}"/>
              </a:ext>
            </a:extLst>
          </p:cNvPr>
          <p:cNvPicPr>
            <a:picLocks noChangeAspect="1"/>
          </p:cNvPicPr>
          <p:nvPr/>
        </p:nvPicPr>
        <p:blipFill>
          <a:blip r:embed="rId3"/>
          <a:stretch>
            <a:fillRect/>
          </a:stretch>
        </p:blipFill>
        <p:spPr>
          <a:xfrm>
            <a:off x="680935" y="1640843"/>
            <a:ext cx="6721815" cy="504326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4"/>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5"/>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6"/>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402750" y="349139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402750" y="3491393"/>
                <a:ext cx="3229583" cy="461665"/>
              </a:xfrm>
              <a:prstGeom prst="rect">
                <a:avLst/>
              </a:prstGeom>
              <a:blipFill>
                <a:blip r:embed="rId7"/>
                <a:stretch>
                  <a:fillRect b="-27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7671068" y="4415476"/>
            <a:ext cx="4520932" cy="1292662"/>
          </a:xfrm>
          <a:prstGeom prst="rect">
            <a:avLst/>
          </a:prstGeom>
          <a:noFill/>
        </p:spPr>
        <p:txBody>
          <a:bodyPr wrap="square">
            <a:spAutoFit/>
          </a:bodyPr>
          <a:lstStyle/>
          <a:p>
            <a:r>
              <a:rPr lang="en-US" sz="2600" dirty="0">
                <a:effectLst/>
                <a:latin typeface="Helvetica" pitchFamily="2" charset="0"/>
              </a:rPr>
              <a:t>A little algebra shows that the population at carrying capacity is at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cxnSp>
        <p:nvCxnSpPr>
          <p:cNvPr id="10" name="Straight Arrow Connector 9">
            <a:extLst>
              <a:ext uri="{FF2B5EF4-FFF2-40B4-BE49-F238E27FC236}">
                <a16:creationId xmlns:a16="http://schemas.microsoft.com/office/drawing/2014/main" id="{250CEBDB-F123-D5B6-E8B1-1D8AA70290F6}"/>
              </a:ext>
            </a:extLst>
          </p:cNvPr>
          <p:cNvCxnSpPr>
            <a:cxnSpLocks/>
          </p:cNvCxnSpPr>
          <p:nvPr/>
        </p:nvCxnSpPr>
        <p:spPr>
          <a:xfrm flipH="1" flipV="1">
            <a:off x="7637022" y="4162473"/>
            <a:ext cx="372086" cy="253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1A7483-4541-8A3D-15BE-81BFBA0326B5}"/>
              </a:ext>
            </a:extLst>
          </p:cNvPr>
          <p:cNvCxnSpPr>
            <a:cxnSpLocks/>
          </p:cNvCxnSpPr>
          <p:nvPr/>
        </p:nvCxnSpPr>
        <p:spPr>
          <a:xfrm flipH="1" flipV="1">
            <a:off x="7485025" y="2018408"/>
            <a:ext cx="745384" cy="203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51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
        <p:nvSpPr>
          <p:cNvPr id="9" name="Title 1">
            <a:extLst>
              <a:ext uri="{FF2B5EF4-FFF2-40B4-BE49-F238E27FC236}">
                <a16:creationId xmlns:a16="http://schemas.microsoft.com/office/drawing/2014/main" id="{F7D0AA47-3046-BE4B-B296-14C86471CD77}"/>
              </a:ext>
            </a:extLst>
          </p:cNvPr>
          <p:cNvSpPr txBox="1">
            <a:spLocks/>
          </p:cNvSpPr>
          <p:nvPr/>
        </p:nvSpPr>
        <p:spPr>
          <a:xfrm>
            <a:off x="5247287" y="4933096"/>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dirty="0">
                <a:latin typeface="+mn-lt"/>
              </a:rPr>
              <a:t>Natural history gave way to the </a:t>
            </a:r>
            <a:r>
              <a:rPr lang="en-US" sz="2800" b="1" dirty="0">
                <a:solidFill>
                  <a:srgbClr val="C00000"/>
                </a:solidFill>
                <a:latin typeface="+mn-lt"/>
              </a:rPr>
              <a:t>natural sciences </a:t>
            </a:r>
            <a:r>
              <a:rPr lang="en-US" sz="2800" dirty="0">
                <a:latin typeface="+mn-lt"/>
              </a:rPr>
              <a:t>when those observations became </a:t>
            </a:r>
            <a:r>
              <a:rPr lang="en-US" sz="2800" b="1" dirty="0">
                <a:solidFill>
                  <a:srgbClr val="C00000"/>
                </a:solidFill>
                <a:latin typeface="+mn-lt"/>
              </a:rPr>
              <a:t>systematic</a:t>
            </a:r>
            <a:r>
              <a:rPr lang="en-US" sz="2800" dirty="0">
                <a:latin typeface="+mn-lt"/>
              </a:rPr>
              <a:t> and were used to support </a:t>
            </a:r>
            <a:r>
              <a:rPr lang="en-US" sz="2800" b="1" dirty="0">
                <a:solidFill>
                  <a:srgbClr val="C00000"/>
                </a:solidFill>
                <a:latin typeface="+mn-lt"/>
              </a:rPr>
              <a:t>general laws and principles </a:t>
            </a:r>
            <a:r>
              <a:rPr lang="en-US" sz="2800" dirty="0">
                <a:latin typeface="+mn-lt"/>
              </a:rPr>
              <a:t>describing the natural world.</a:t>
            </a:r>
            <a:endParaRPr lang="en-US" sz="2800" dirty="0">
              <a:solidFill>
                <a:srgbClr val="FFFFFF"/>
              </a:solidFill>
              <a:latin typeface="+mn-lt"/>
            </a:endParaRPr>
          </a:p>
        </p:txBody>
      </p:sp>
    </p:spTree>
    <p:extLst>
      <p:ext uri="{BB962C8B-B14F-4D97-AF65-F5344CB8AC3E}">
        <p14:creationId xmlns:p14="http://schemas.microsoft.com/office/powerpoint/2010/main" val="22722851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219276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p:spTree>
    <p:extLst>
      <p:ext uri="{BB962C8B-B14F-4D97-AF65-F5344CB8AC3E}">
        <p14:creationId xmlns:p14="http://schemas.microsoft.com/office/powerpoint/2010/main" val="1575295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693483D1-B4B0-948D-2657-4B8E1020E502}"/>
              </a:ext>
            </a:extLst>
          </p:cNvPr>
          <p:cNvSpPr txBox="1"/>
          <p:nvPr/>
        </p:nvSpPr>
        <p:spPr>
          <a:xfrm>
            <a:off x="-71450" y="6204885"/>
            <a:ext cx="2718071" cy="492443"/>
          </a:xfrm>
          <a:prstGeom prst="rect">
            <a:avLst/>
          </a:prstGeom>
          <a:noFill/>
        </p:spPr>
        <p:txBody>
          <a:bodyPr wrap="square">
            <a:spAutoFit/>
          </a:bodyPr>
          <a:lstStyle/>
          <a:p>
            <a:pPr algn="ctr"/>
            <a:r>
              <a:rPr lang="en-US" sz="2600" dirty="0">
                <a:latin typeface="Helvetica" pitchFamily="2" charset="0"/>
              </a:rPr>
              <a:t>What is </a:t>
            </a:r>
            <a:r>
              <a:rPr lang="en-US" sz="2600" b="1" dirty="0">
                <a:solidFill>
                  <a:srgbClr val="C00000"/>
                </a:solidFill>
                <a:latin typeface="Helvetica" pitchFamily="2" charset="0"/>
              </a:rPr>
              <a:t>K</a:t>
            </a:r>
            <a:r>
              <a:rPr lang="en-US" sz="2600" dirty="0">
                <a:latin typeface="Helvetica" pitchFamily="2" charset="0"/>
              </a:rPr>
              <a:t>?</a:t>
            </a:r>
            <a:endParaRPr lang="en-US" sz="2600" dirty="0">
              <a:effectLst/>
              <a:latin typeface="Helvetica" pitchFamily="2"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99C609-3F86-B1AE-F935-606F18EC198D}"/>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smtClean="0">
                          <a:solidFill>
                            <a:srgbClr val="C00000"/>
                          </a:solidFill>
                          <a:latin typeface="Cambria Math" panose="02040503050406030204" pitchFamily="18" charset="0"/>
                        </a:rPr>
                        <m:t>𝑲</m:t>
                      </m:r>
                      <m:r>
                        <a:rPr lang="en-US" sz="3000" b="0" i="1" smtClean="0">
                          <a:latin typeface="Cambria Math" panose="02040503050406030204" pitchFamily="18" charset="0"/>
                        </a:rPr>
                        <m:t>=5</m:t>
                      </m:r>
                    </m:oMath>
                  </m:oMathPara>
                </a14:m>
                <a:endParaRPr lang="en-US" sz="3000" dirty="0"/>
              </a:p>
            </p:txBody>
          </p:sp>
        </mc:Choice>
        <mc:Fallback xmlns="">
          <p:sp>
            <p:nvSpPr>
              <p:cNvPr id="7" name="TextBox 6">
                <a:extLst>
                  <a:ext uri="{FF2B5EF4-FFF2-40B4-BE49-F238E27FC236}">
                    <a16:creationId xmlns:a16="http://schemas.microsoft.com/office/drawing/2014/main" id="{D899C609-3F86-B1AE-F935-606F18EC198D}"/>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13138397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680935" y="173897"/>
            <a:ext cx="11511065" cy="1325563"/>
          </a:xfrm>
        </p:spPr>
        <p:txBody>
          <a:bodyPr/>
          <a:lstStyle/>
          <a:p>
            <a:r>
              <a:rPr lang="en-US" dirty="0"/>
              <a:t>Logistic growth and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66F7DFF-E784-EBAA-E365-41E269C74F89}"/>
                  </a:ext>
                </a:extLst>
              </p:cNvPr>
              <p:cNvSpPr txBox="1"/>
              <p:nvPr/>
            </p:nvSpPr>
            <p:spPr>
              <a:xfrm>
                <a:off x="8009108" y="398006"/>
                <a:ext cx="3501957"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3" name="TextBox 2">
                <a:extLst>
                  <a:ext uri="{FF2B5EF4-FFF2-40B4-BE49-F238E27FC236}">
                    <a16:creationId xmlns:a16="http://schemas.microsoft.com/office/drawing/2014/main" id="{B66F7DFF-E784-EBAA-E365-41E269C74F89}"/>
                  </a:ext>
                </a:extLst>
              </p:cNvPr>
              <p:cNvSpPr txBox="1">
                <a:spLocks noRot="1" noChangeAspect="1" noMove="1" noResize="1" noEditPoints="1" noAdjustHandles="1" noChangeArrowheads="1" noChangeShapeType="1" noTextEdit="1"/>
              </p:cNvSpPr>
              <p:nvPr/>
            </p:nvSpPr>
            <p:spPr>
              <a:xfrm>
                <a:off x="8009108" y="398006"/>
                <a:ext cx="3501957" cy="886268"/>
              </a:xfrm>
              <a:prstGeom prst="rect">
                <a:avLst/>
              </a:prstGeom>
              <a:blipFill>
                <a:blip r:embed="rId3"/>
                <a:stretch>
                  <a:fillRect t="-1408"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817DF7-60E5-E532-0DFD-BDF806C3FC7E}"/>
                  </a:ext>
                </a:extLst>
              </p:cNvPr>
              <p:cNvSpPr txBox="1"/>
              <p:nvPr/>
            </p:nvSpPr>
            <p:spPr>
              <a:xfrm>
                <a:off x="8230409" y="1508383"/>
                <a:ext cx="1400784" cy="886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𝑑𝑁</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=0</m:t>
                      </m:r>
                    </m:oMath>
                  </m:oMathPara>
                </a14:m>
                <a:endParaRPr lang="en-US" sz="3000" dirty="0"/>
              </a:p>
            </p:txBody>
          </p:sp>
        </mc:Choice>
        <mc:Fallback xmlns="">
          <p:sp>
            <p:nvSpPr>
              <p:cNvPr id="4" name="TextBox 3">
                <a:extLst>
                  <a:ext uri="{FF2B5EF4-FFF2-40B4-BE49-F238E27FC236}">
                    <a16:creationId xmlns:a16="http://schemas.microsoft.com/office/drawing/2014/main" id="{C2817DF7-60E5-E532-0DFD-BDF806C3FC7E}"/>
                  </a:ext>
                </a:extLst>
              </p:cNvPr>
              <p:cNvSpPr txBox="1">
                <a:spLocks noRot="1" noChangeAspect="1" noMove="1" noResize="1" noEditPoints="1" noAdjustHandles="1" noChangeArrowheads="1" noChangeShapeType="1" noTextEdit="1"/>
              </p:cNvSpPr>
              <p:nvPr/>
            </p:nvSpPr>
            <p:spPr>
              <a:xfrm>
                <a:off x="8230409" y="1508383"/>
                <a:ext cx="1400784" cy="886268"/>
              </a:xfrm>
              <a:prstGeom prst="rect">
                <a:avLst/>
              </a:prstGeom>
              <a:blipFill>
                <a:blip r:embed="rId4"/>
                <a:stretch>
                  <a:fillRect l="-3604" t="-1408" r="-2703" b="-12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9593A0-5B0C-3BEE-0AA1-0344A2FDB795}"/>
                  </a:ext>
                </a:extLst>
              </p:cNvPr>
              <p:cNvSpPr txBox="1"/>
              <p:nvPr/>
            </p:nvSpPr>
            <p:spPr>
              <a:xfrm>
                <a:off x="8209334" y="2394651"/>
                <a:ext cx="3229583" cy="8740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smtClean="0">
                          <a:latin typeface="Cambria Math" panose="02040503050406030204" pitchFamily="18" charset="0"/>
                        </a:rPr>
                        <m:t>0</m:t>
                      </m:r>
                      <m:r>
                        <a:rPr lang="en-US" sz="3000" b="0" i="1" smtClean="0">
                          <a:latin typeface="Cambria Math" panose="02040503050406030204" pitchFamily="18" charset="0"/>
                        </a:rPr>
                        <m:t>=</m:t>
                      </m:r>
                      <m:r>
                        <a:rPr lang="en-US" sz="3000" b="0" i="1" smtClean="0">
                          <a:latin typeface="Cambria Math" panose="02040503050406030204" pitchFamily="18" charset="0"/>
                        </a:rPr>
                        <m:t>𝑟𝑁</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1−</m:t>
                          </m:r>
                          <m:f>
                            <m:fPr>
                              <m:ctrlPr>
                                <a:rPr lang="en-US" sz="3000" b="0" i="1" smtClean="0">
                                  <a:latin typeface="Cambria Math" panose="02040503050406030204" pitchFamily="18" charset="0"/>
                                </a:rPr>
                              </m:ctrlPr>
                            </m:fPr>
                            <m:num>
                              <m:r>
                                <a:rPr lang="en-US" sz="3000" b="0" i="1" smtClean="0">
                                  <a:latin typeface="Cambria Math" panose="02040503050406030204" pitchFamily="18" charset="0"/>
                                </a:rPr>
                                <m:t>𝑁</m:t>
                              </m:r>
                            </m:num>
                            <m:den>
                              <m:r>
                                <a:rPr lang="en-US" sz="3000" b="0" i="1" smtClean="0">
                                  <a:latin typeface="Cambria Math" panose="02040503050406030204" pitchFamily="18" charset="0"/>
                                </a:rPr>
                                <m:t>𝐾</m:t>
                              </m:r>
                            </m:den>
                          </m:f>
                        </m:e>
                      </m:d>
                    </m:oMath>
                  </m:oMathPara>
                </a14:m>
                <a:endParaRPr lang="en-US" sz="3000" dirty="0"/>
              </a:p>
            </p:txBody>
          </p:sp>
        </mc:Choice>
        <mc:Fallback xmlns="">
          <p:sp>
            <p:nvSpPr>
              <p:cNvPr id="6" name="TextBox 5">
                <a:extLst>
                  <a:ext uri="{FF2B5EF4-FFF2-40B4-BE49-F238E27FC236}">
                    <a16:creationId xmlns:a16="http://schemas.microsoft.com/office/drawing/2014/main" id="{4C9593A0-5B0C-3BEE-0AA1-0344A2FDB795}"/>
                  </a:ext>
                </a:extLst>
              </p:cNvPr>
              <p:cNvSpPr txBox="1">
                <a:spLocks noRot="1" noChangeAspect="1" noMove="1" noResize="1" noEditPoints="1" noAdjustHandles="1" noChangeArrowheads="1" noChangeShapeType="1" noTextEdit="1"/>
              </p:cNvSpPr>
              <p:nvPr/>
            </p:nvSpPr>
            <p:spPr>
              <a:xfrm>
                <a:off x="8209334" y="2394651"/>
                <a:ext cx="3229583" cy="874085"/>
              </a:xfrm>
              <a:prstGeom prst="rect">
                <a:avLst/>
              </a:prstGeom>
              <a:blipFill>
                <a:blip r:embed="rId5"/>
                <a:stretch>
                  <a:fillRect t="-142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B6985B8-9EEF-C535-AC1E-6266F51688EE}"/>
                  </a:ext>
                </a:extLst>
              </p:cNvPr>
              <p:cNvSpPr txBox="1"/>
              <p:nvPr/>
            </p:nvSpPr>
            <p:spPr>
              <a:xfrm>
                <a:off x="7551099" y="4163927"/>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m:t>
                      </m:r>
                      <m:r>
                        <a:rPr lang="en-US" sz="3000" b="0" i="1" smtClean="0">
                          <a:latin typeface="Cambria Math" panose="02040503050406030204" pitchFamily="18" charset="0"/>
                        </a:rPr>
                        <m:t>𝐾</m:t>
                      </m:r>
                      <m:r>
                        <a:rPr lang="en-US" sz="3000" b="0" i="1" smtClean="0">
                          <a:latin typeface="Cambria Math" panose="02040503050406030204" pitchFamily="18" charset="0"/>
                        </a:rPr>
                        <m:t> </m:t>
                      </m:r>
                      <m:r>
                        <m:rPr>
                          <m:sty m:val="p"/>
                        </m:rPr>
                        <a:rPr lang="en-US" sz="3000" b="0" i="0" smtClean="0">
                          <a:latin typeface="Cambria Math" panose="02040503050406030204" pitchFamily="18" charset="0"/>
                        </a:rPr>
                        <m:t>or</m:t>
                      </m:r>
                    </m:oMath>
                  </m:oMathPara>
                </a14:m>
                <a:endParaRPr lang="en-US" sz="3000" dirty="0"/>
              </a:p>
            </p:txBody>
          </p:sp>
        </mc:Choice>
        <mc:Fallback xmlns="">
          <p:sp>
            <p:nvSpPr>
              <p:cNvPr id="8" name="TextBox 7">
                <a:extLst>
                  <a:ext uri="{FF2B5EF4-FFF2-40B4-BE49-F238E27FC236}">
                    <a16:creationId xmlns:a16="http://schemas.microsoft.com/office/drawing/2014/main" id="{2B6985B8-9EEF-C535-AC1E-6266F51688EE}"/>
                  </a:ext>
                </a:extLst>
              </p:cNvPr>
              <p:cNvSpPr txBox="1">
                <a:spLocks noRot="1" noChangeAspect="1" noMove="1" noResize="1" noEditPoints="1" noAdjustHandles="1" noChangeArrowheads="1" noChangeShapeType="1" noTextEdit="1"/>
              </p:cNvSpPr>
              <p:nvPr/>
            </p:nvSpPr>
            <p:spPr>
              <a:xfrm>
                <a:off x="7551099" y="4163927"/>
                <a:ext cx="3229583" cy="461665"/>
              </a:xfrm>
              <a:prstGeom prst="rect">
                <a:avLst/>
              </a:prstGeom>
              <a:blipFill>
                <a:blip r:embed="rId6"/>
                <a:stretch>
                  <a:fillRect t="-7895" b="-3421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451AF5-03D6-681F-8210-FB6C4F854698}"/>
              </a:ext>
            </a:extLst>
          </p:cNvPr>
          <p:cNvSpPr txBox="1"/>
          <p:nvPr/>
        </p:nvSpPr>
        <p:spPr>
          <a:xfrm>
            <a:off x="10337266" y="4163927"/>
            <a:ext cx="1854734" cy="1292662"/>
          </a:xfrm>
          <a:prstGeom prst="rect">
            <a:avLst/>
          </a:prstGeom>
          <a:noFill/>
        </p:spPr>
        <p:txBody>
          <a:bodyPr wrap="square">
            <a:spAutoFit/>
          </a:bodyPr>
          <a:lstStyle/>
          <a:p>
            <a:pPr algn="ctr"/>
            <a:r>
              <a:rPr lang="en-US" sz="2600" dirty="0">
                <a:latin typeface="Helvetica" pitchFamily="2" charset="0"/>
              </a:rPr>
              <a:t>l</a:t>
            </a:r>
            <a:r>
              <a:rPr lang="en-US" sz="2600" dirty="0">
                <a:effectLst/>
                <a:latin typeface="Helvetica" pitchFamily="2" charset="0"/>
              </a:rPr>
              <a:t>ogistic growth </a:t>
            </a:r>
            <a:r>
              <a:rPr lang="en-US" sz="2600" b="1" dirty="0">
                <a:solidFill>
                  <a:srgbClr val="C00000"/>
                </a:solidFill>
                <a:effectLst/>
                <a:latin typeface="Helvetica" pitchFamily="2" charset="0"/>
              </a:rPr>
              <a:t>equilibria</a:t>
            </a:r>
            <a:endParaRPr lang="en-US" sz="2600" dirty="0">
              <a:effectLst/>
              <a:latin typeface="Helvetica" pitchFamily="2" charset="0"/>
            </a:endParaRPr>
          </a:p>
        </p:txBody>
      </p:sp>
      <p:pic>
        <p:nvPicPr>
          <p:cNvPr id="11" name="Picture 10" descr="Chart, line chart&#10;&#10;Description automatically generated">
            <a:extLst>
              <a:ext uri="{FF2B5EF4-FFF2-40B4-BE49-F238E27FC236}">
                <a16:creationId xmlns:a16="http://schemas.microsoft.com/office/drawing/2014/main" id="{F347B846-D59F-E029-35B8-C0FBCAAB2F3D}"/>
              </a:ext>
            </a:extLst>
          </p:cNvPr>
          <p:cNvPicPr>
            <a:picLocks noChangeAspect="1"/>
          </p:cNvPicPr>
          <p:nvPr/>
        </p:nvPicPr>
        <p:blipFill>
          <a:blip r:embed="rId7"/>
          <a:stretch>
            <a:fillRect/>
          </a:stretch>
        </p:blipFill>
        <p:spPr>
          <a:xfrm>
            <a:off x="667151" y="1647685"/>
            <a:ext cx="6145347" cy="461074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6F361B-9C91-E47A-9144-D897B2607589}"/>
                  </a:ext>
                </a:extLst>
              </p:cNvPr>
              <p:cNvSpPr txBox="1"/>
              <p:nvPr/>
            </p:nvSpPr>
            <p:spPr>
              <a:xfrm>
                <a:off x="7298183" y="4690596"/>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𝑁</m:t>
                      </m:r>
                      <m:r>
                        <a:rPr lang="en-US" sz="3000" b="0" i="1" smtClean="0">
                          <a:latin typeface="Cambria Math" panose="02040503050406030204" pitchFamily="18" charset="0"/>
                        </a:rPr>
                        <m:t>=0</m:t>
                      </m:r>
                    </m:oMath>
                  </m:oMathPara>
                </a14:m>
                <a:endParaRPr lang="en-US" sz="3000" dirty="0"/>
              </a:p>
            </p:txBody>
          </p:sp>
        </mc:Choice>
        <mc:Fallback xmlns="">
          <p:sp>
            <p:nvSpPr>
              <p:cNvPr id="12" name="TextBox 11">
                <a:extLst>
                  <a:ext uri="{FF2B5EF4-FFF2-40B4-BE49-F238E27FC236}">
                    <a16:creationId xmlns:a16="http://schemas.microsoft.com/office/drawing/2014/main" id="{A16F361B-9C91-E47A-9144-D897B2607589}"/>
                  </a:ext>
                </a:extLst>
              </p:cNvPr>
              <p:cNvSpPr txBox="1">
                <a:spLocks noRot="1" noChangeAspect="1" noMove="1" noResize="1" noEditPoints="1" noAdjustHandles="1" noChangeArrowheads="1" noChangeShapeType="1" noTextEdit="1"/>
              </p:cNvSpPr>
              <p:nvPr/>
            </p:nvSpPr>
            <p:spPr>
              <a:xfrm>
                <a:off x="7298183" y="4690596"/>
                <a:ext cx="3229583" cy="461665"/>
              </a:xfrm>
              <a:prstGeom prst="rect">
                <a:avLst/>
              </a:prstGeom>
              <a:blipFill>
                <a:blip r:embed="rId8"/>
                <a:stretch>
                  <a:fillRect b="-5405"/>
                </a:stretch>
              </a:blipFill>
            </p:spPr>
            <p:txBody>
              <a:bodyPr/>
              <a:lstStyle/>
              <a:p>
                <a:r>
                  <a:rPr lang="en-US">
                    <a:noFill/>
                  </a:rPr>
                  <a:t> </a:t>
                </a:r>
              </a:p>
            </p:txBody>
          </p:sp>
        </mc:Fallback>
      </mc:AlternateContent>
      <p:sp>
        <p:nvSpPr>
          <p:cNvPr id="13" name="Right Brace 12">
            <a:extLst>
              <a:ext uri="{FF2B5EF4-FFF2-40B4-BE49-F238E27FC236}">
                <a16:creationId xmlns:a16="http://schemas.microsoft.com/office/drawing/2014/main" id="{35476969-7979-34E0-7E50-F6934E3CBFCF}"/>
              </a:ext>
            </a:extLst>
          </p:cNvPr>
          <p:cNvSpPr/>
          <p:nvPr/>
        </p:nvSpPr>
        <p:spPr>
          <a:xfrm>
            <a:off x="9918977" y="4196429"/>
            <a:ext cx="418289" cy="9883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13">
            <a:extLst>
              <a:ext uri="{FF2B5EF4-FFF2-40B4-BE49-F238E27FC236}">
                <a16:creationId xmlns:a16="http://schemas.microsoft.com/office/drawing/2014/main" id="{575009E8-6908-3173-E149-E570A1E45B43}"/>
              </a:ext>
            </a:extLst>
          </p:cNvPr>
          <p:cNvSpPr/>
          <p:nvPr/>
        </p:nvSpPr>
        <p:spPr>
          <a:xfrm>
            <a:off x="1575882" y="3933603"/>
            <a:ext cx="175098" cy="210869"/>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9CE0B2-A979-2766-BEAC-7DA060794902}"/>
              </a:ext>
            </a:extLst>
          </p:cNvPr>
          <p:cNvSpPr/>
          <p:nvPr/>
        </p:nvSpPr>
        <p:spPr>
          <a:xfrm>
            <a:off x="5736077" y="3933602"/>
            <a:ext cx="175098" cy="210869"/>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8D3B9B-FB36-8311-542B-9E0847048826}"/>
              </a:ext>
            </a:extLst>
          </p:cNvPr>
          <p:cNvSpPr txBox="1"/>
          <p:nvPr/>
        </p:nvSpPr>
        <p:spPr>
          <a:xfrm>
            <a:off x="5512338" y="6013596"/>
            <a:ext cx="6679662" cy="892552"/>
          </a:xfrm>
          <a:prstGeom prst="rect">
            <a:avLst/>
          </a:prstGeom>
          <a:noFill/>
        </p:spPr>
        <p:txBody>
          <a:bodyPr wrap="square">
            <a:spAutoFit/>
          </a:bodyPr>
          <a:lstStyle/>
          <a:p>
            <a:pPr algn="ctr"/>
            <a:r>
              <a:rPr lang="en-US" sz="2600" b="1" dirty="0">
                <a:solidFill>
                  <a:srgbClr val="C00000"/>
                </a:solidFill>
                <a:latin typeface="Helvetica" pitchFamily="2" charset="0"/>
              </a:rPr>
              <a:t>Stability</a:t>
            </a:r>
            <a:r>
              <a:rPr lang="en-US" sz="2600" dirty="0">
                <a:latin typeface="Helvetica" pitchFamily="2" charset="0"/>
              </a:rPr>
              <a:t>: If the population is perturbed, will it return to equilibrium?</a:t>
            </a:r>
            <a:endParaRPr lang="en-US" sz="2600" dirty="0">
              <a:effectLst/>
              <a:latin typeface="Helvetica" pitchFamily="2" charset="0"/>
            </a:endParaRPr>
          </a:p>
        </p:txBody>
      </p:sp>
      <p:cxnSp>
        <p:nvCxnSpPr>
          <p:cNvPr id="7" name="Straight Arrow Connector 6">
            <a:extLst>
              <a:ext uri="{FF2B5EF4-FFF2-40B4-BE49-F238E27FC236}">
                <a16:creationId xmlns:a16="http://schemas.microsoft.com/office/drawing/2014/main" id="{10B61E5A-D592-DB29-C93B-CE8E83030178}"/>
              </a:ext>
            </a:extLst>
          </p:cNvPr>
          <p:cNvCxnSpPr>
            <a:cxnSpLocks/>
          </p:cNvCxnSpPr>
          <p:nvPr/>
        </p:nvCxnSpPr>
        <p:spPr>
          <a:xfrm flipH="1">
            <a:off x="6096000" y="3892550"/>
            <a:ext cx="4580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29E573-5D06-DCEF-3629-5485BA7DE1E4}"/>
              </a:ext>
            </a:extLst>
          </p:cNvPr>
          <p:cNvCxnSpPr>
            <a:cxnSpLocks/>
          </p:cNvCxnSpPr>
          <p:nvPr/>
        </p:nvCxnSpPr>
        <p:spPr>
          <a:xfrm>
            <a:off x="5062432" y="3892279"/>
            <a:ext cx="44990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0D3DDAF-14BA-3840-B3E2-839D3AE258D1}"/>
                  </a:ext>
                </a:extLst>
              </p:cNvPr>
              <p:cNvSpPr txBox="1"/>
              <p:nvPr/>
            </p:nvSpPr>
            <p:spPr>
              <a:xfrm>
                <a:off x="4481208" y="1815143"/>
                <a:ext cx="3229583"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𝐾</m:t>
                      </m:r>
                      <m:r>
                        <a:rPr lang="en-US" sz="3000" b="0" i="1" smtClean="0">
                          <a:latin typeface="Cambria Math" panose="02040503050406030204" pitchFamily="18" charset="0"/>
                        </a:rPr>
                        <m:t>=5</m:t>
                      </m:r>
                    </m:oMath>
                  </m:oMathPara>
                </a14:m>
                <a:endParaRPr lang="en-US" sz="3000" dirty="0"/>
              </a:p>
            </p:txBody>
          </p:sp>
        </mc:Choice>
        <mc:Fallback xmlns="">
          <p:sp>
            <p:nvSpPr>
              <p:cNvPr id="19" name="TextBox 18">
                <a:extLst>
                  <a:ext uri="{FF2B5EF4-FFF2-40B4-BE49-F238E27FC236}">
                    <a16:creationId xmlns:a16="http://schemas.microsoft.com/office/drawing/2014/main" id="{80D3DDAF-14BA-3840-B3E2-839D3AE258D1}"/>
                  </a:ext>
                </a:extLst>
              </p:cNvPr>
              <p:cNvSpPr txBox="1">
                <a:spLocks noRot="1" noChangeAspect="1" noMove="1" noResize="1" noEditPoints="1" noAdjustHandles="1" noChangeArrowheads="1" noChangeShapeType="1" noTextEdit="1"/>
              </p:cNvSpPr>
              <p:nvPr/>
            </p:nvSpPr>
            <p:spPr>
              <a:xfrm>
                <a:off x="4481208" y="1815143"/>
                <a:ext cx="3229583" cy="461665"/>
              </a:xfrm>
              <a:prstGeom prst="rect">
                <a:avLst/>
              </a:prstGeom>
              <a:blipFill>
                <a:blip r:embed="rId9"/>
                <a:stretch>
                  <a:fillRect b="-5405"/>
                </a:stretch>
              </a:blipFill>
            </p:spPr>
            <p:txBody>
              <a:bodyPr/>
              <a:lstStyle/>
              <a:p>
                <a:r>
                  <a:rPr lang="en-US">
                    <a:noFill/>
                  </a:rPr>
                  <a:t> </a:t>
                </a:r>
              </a:p>
            </p:txBody>
          </p:sp>
        </mc:Fallback>
      </mc:AlternateContent>
    </p:spTree>
    <p:extLst>
      <p:ext uri="{BB962C8B-B14F-4D97-AF65-F5344CB8AC3E}">
        <p14:creationId xmlns:p14="http://schemas.microsoft.com/office/powerpoint/2010/main" val="9139516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268B-B051-E138-13FA-F39C0B9C40B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15" name="Picture 4" descr="St Kilda Soay sheep study reaches 30th anniversary - BBC News">
            <a:extLst>
              <a:ext uri="{FF2B5EF4-FFF2-40B4-BE49-F238E27FC236}">
                <a16:creationId xmlns:a16="http://schemas.microsoft.com/office/drawing/2014/main" id="{8CFC87C3-86E0-9B3D-BA83-54F388C1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5449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8719645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2168BF9-3F99-7D1C-AE63-A19661BA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3120A11D-8074-5A52-5561-800EBAB28DE8}"/>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pic>
        <p:nvPicPr>
          <p:cNvPr id="4" name="Picture 4" descr="St Kilda Soay sheep study reaches 30th anniversary - BBC News">
            <a:extLst>
              <a:ext uri="{FF2B5EF4-FFF2-40B4-BE49-F238E27FC236}">
                <a16:creationId xmlns:a16="http://schemas.microsoft.com/office/drawing/2014/main" id="{32A44FFF-8E57-67CD-B2D3-6F4712AC1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1485796"/>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881322E-9611-E2BA-E3E3-FDEBDBCEC869}"/>
              </a:ext>
            </a:extLst>
          </p:cNvPr>
          <p:cNvCxnSpPr/>
          <p:nvPr/>
        </p:nvCxnSpPr>
        <p:spPr>
          <a:xfrm>
            <a:off x="1108953" y="4090234"/>
            <a:ext cx="4987047"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544C939-EBD0-B973-836A-927511AB9553}"/>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
        <p:nvSpPr>
          <p:cNvPr id="13" name="TextBox 12">
            <a:extLst>
              <a:ext uri="{FF2B5EF4-FFF2-40B4-BE49-F238E27FC236}">
                <a16:creationId xmlns:a16="http://schemas.microsoft.com/office/drawing/2014/main" id="{0C1A48BF-247A-BF87-B4F0-0732A6C23EC9}"/>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spTree>
    <p:extLst>
      <p:ext uri="{BB962C8B-B14F-4D97-AF65-F5344CB8AC3E}">
        <p14:creationId xmlns:p14="http://schemas.microsoft.com/office/powerpoint/2010/main" val="2113194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78A0B-A972-76BA-ADDC-E3888CC7F1F6}"/>
              </a:ext>
            </a:extLst>
          </p:cNvPr>
          <p:cNvSpPr txBox="1"/>
          <p:nvPr/>
        </p:nvSpPr>
        <p:spPr>
          <a:xfrm>
            <a:off x="6875833" y="4537707"/>
            <a:ext cx="4520932" cy="1292662"/>
          </a:xfrm>
          <a:prstGeom prst="rect">
            <a:avLst/>
          </a:prstGeom>
          <a:noFill/>
        </p:spPr>
        <p:txBody>
          <a:bodyPr wrap="square">
            <a:spAutoFit/>
          </a:bodyPr>
          <a:lstStyle/>
          <a:p>
            <a:r>
              <a:rPr lang="en-US" sz="2600" dirty="0">
                <a:effectLst/>
                <a:latin typeface="Helvetica" pitchFamily="2" charset="0"/>
              </a:rPr>
              <a:t>But they can still be stable populations if they return to </a:t>
            </a:r>
            <a:r>
              <a:rPr lang="en-US" sz="2600" b="1" dirty="0">
                <a:solidFill>
                  <a:srgbClr val="C00000"/>
                </a:solidFill>
                <a:effectLst/>
                <a:latin typeface="Helvetica" pitchFamily="2" charset="0"/>
              </a:rPr>
              <a:t>equilibrium</a:t>
            </a:r>
            <a:r>
              <a:rPr lang="en-US" sz="2600" dirty="0">
                <a:effectLst/>
                <a:latin typeface="Helvetica" pitchFamily="2" charset="0"/>
              </a:rPr>
              <a:t>.</a:t>
            </a:r>
          </a:p>
        </p:txBody>
      </p:sp>
      <p:sp>
        <p:nvSpPr>
          <p:cNvPr id="6" name="TextBox 5">
            <a:extLst>
              <a:ext uri="{FF2B5EF4-FFF2-40B4-BE49-F238E27FC236}">
                <a16:creationId xmlns:a16="http://schemas.microsoft.com/office/drawing/2014/main" id="{272F89BB-9448-4F42-2D1B-A5B89186902B}"/>
              </a:ext>
            </a:extLst>
          </p:cNvPr>
          <p:cNvSpPr txBox="1"/>
          <p:nvPr/>
        </p:nvSpPr>
        <p:spPr>
          <a:xfrm>
            <a:off x="6875833" y="5886472"/>
            <a:ext cx="4520932" cy="892552"/>
          </a:xfrm>
          <a:prstGeom prst="rect">
            <a:avLst/>
          </a:prstGeom>
          <a:noFill/>
        </p:spPr>
        <p:txBody>
          <a:bodyPr wrap="square">
            <a:spAutoFit/>
          </a:bodyPr>
          <a:lstStyle/>
          <a:p>
            <a:r>
              <a:rPr lang="en-US" sz="2600" dirty="0">
                <a:effectLst/>
                <a:latin typeface="Helvetica" pitchFamily="2" charset="0"/>
              </a:rPr>
              <a:t>In some cases, it is not possible to recover.</a:t>
            </a:r>
          </a:p>
        </p:txBody>
      </p:sp>
      <p:pic>
        <p:nvPicPr>
          <p:cNvPr id="47106" name="Picture 2" descr="Orange Worldwide Catches">
            <a:extLst>
              <a:ext uri="{FF2B5EF4-FFF2-40B4-BE49-F238E27FC236}">
                <a16:creationId xmlns:a16="http://schemas.microsoft.com/office/drawing/2014/main" id="{83242134-6F97-3BDC-38F5-519C0A781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84" y="1638249"/>
            <a:ext cx="6277560" cy="4757729"/>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Orange Roughy - Good Fish Bad Fish">
            <a:extLst>
              <a:ext uri="{FF2B5EF4-FFF2-40B4-BE49-F238E27FC236}">
                <a16:creationId xmlns:a16="http://schemas.microsoft.com/office/drawing/2014/main" id="{B508571E-8141-0D23-5708-DAD57FA4E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2144" y="1856583"/>
            <a:ext cx="5185272" cy="216053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C6B09DE-BB42-A8DE-DB92-4890962D08BA}"/>
              </a:ext>
            </a:extLst>
          </p:cNvPr>
          <p:cNvSpPr>
            <a:spLocks noGrp="1"/>
          </p:cNvSpPr>
          <p:nvPr>
            <p:ph type="title"/>
          </p:nvPr>
        </p:nvSpPr>
        <p:spPr>
          <a:xfrm>
            <a:off x="340467" y="193353"/>
            <a:ext cx="11511065" cy="1325563"/>
          </a:xfrm>
        </p:spPr>
        <p:txBody>
          <a:bodyPr>
            <a:normAutofit/>
          </a:bodyPr>
          <a:lstStyle/>
          <a:p>
            <a:r>
              <a:rPr lang="en-US" sz="3400" dirty="0"/>
              <a:t>Many populations will fluctuate above or below carrying capacity.</a:t>
            </a:r>
          </a:p>
        </p:txBody>
      </p:sp>
    </p:spTree>
    <p:extLst>
      <p:ext uri="{BB962C8B-B14F-4D97-AF65-F5344CB8AC3E}">
        <p14:creationId xmlns:p14="http://schemas.microsoft.com/office/powerpoint/2010/main" val="33910377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99B34D-E025-B322-D182-DCF038B8742F}"/>
              </a:ext>
            </a:extLst>
          </p:cNvPr>
          <p:cNvSpPr>
            <a:spLocks noGrp="1"/>
          </p:cNvSpPr>
          <p:nvPr>
            <p:ph type="title"/>
          </p:nvPr>
        </p:nvSpPr>
        <p:spPr>
          <a:xfrm>
            <a:off x="157265" y="306759"/>
            <a:ext cx="12003932" cy="1325563"/>
          </a:xfrm>
        </p:spPr>
        <p:txBody>
          <a:bodyPr>
            <a:normAutofit/>
          </a:bodyPr>
          <a:lstStyle/>
          <a:p>
            <a:pPr algn="ctr"/>
            <a:r>
              <a:rPr lang="en-US" sz="3500" dirty="0"/>
              <a:t>Logistic growth still does not describe human populations well.</a:t>
            </a:r>
          </a:p>
        </p:txBody>
      </p:sp>
      <p:pic>
        <p:nvPicPr>
          <p:cNvPr id="18" name="Picture 17">
            <a:extLst>
              <a:ext uri="{FF2B5EF4-FFF2-40B4-BE49-F238E27FC236}">
                <a16:creationId xmlns:a16="http://schemas.microsoft.com/office/drawing/2014/main" id="{2C07BCFF-7004-EE37-3C58-9E34B07FF613}"/>
              </a:ext>
            </a:extLst>
          </p:cNvPr>
          <p:cNvPicPr>
            <a:picLocks noChangeAspect="1"/>
          </p:cNvPicPr>
          <p:nvPr/>
        </p:nvPicPr>
        <p:blipFill>
          <a:blip r:embed="rId3"/>
          <a:stretch>
            <a:fillRect/>
          </a:stretch>
        </p:blipFill>
        <p:spPr>
          <a:xfrm>
            <a:off x="6311133" y="1476682"/>
            <a:ext cx="5850064" cy="4389200"/>
          </a:xfrm>
          <a:prstGeom prst="rect">
            <a:avLst/>
          </a:prstGeom>
        </p:spPr>
      </p:pic>
      <p:pic>
        <p:nvPicPr>
          <p:cNvPr id="20" name="Picture 19">
            <a:extLst>
              <a:ext uri="{FF2B5EF4-FFF2-40B4-BE49-F238E27FC236}">
                <a16:creationId xmlns:a16="http://schemas.microsoft.com/office/drawing/2014/main" id="{BB172172-08AD-A6AF-5FF2-557574E37492}"/>
              </a:ext>
            </a:extLst>
          </p:cNvPr>
          <p:cNvPicPr>
            <a:picLocks noChangeAspect="1"/>
          </p:cNvPicPr>
          <p:nvPr/>
        </p:nvPicPr>
        <p:blipFill>
          <a:blip r:embed="rId4"/>
          <a:stretch>
            <a:fillRect/>
          </a:stretch>
        </p:blipFill>
        <p:spPr>
          <a:xfrm>
            <a:off x="157265" y="1420238"/>
            <a:ext cx="6132735" cy="4601284"/>
          </a:xfrm>
          <a:prstGeom prst="rect">
            <a:avLst/>
          </a:prstGeom>
        </p:spPr>
      </p:pic>
      <p:sp>
        <p:nvSpPr>
          <p:cNvPr id="21" name="TextBox 20">
            <a:extLst>
              <a:ext uri="{FF2B5EF4-FFF2-40B4-BE49-F238E27FC236}">
                <a16:creationId xmlns:a16="http://schemas.microsoft.com/office/drawing/2014/main" id="{C65AE123-1EA6-E0A1-37B5-74BE5B0A9ACD}"/>
              </a:ext>
            </a:extLst>
          </p:cNvPr>
          <p:cNvSpPr txBox="1"/>
          <p:nvPr/>
        </p:nvSpPr>
        <p:spPr>
          <a:xfrm>
            <a:off x="3923627" y="1552577"/>
            <a:ext cx="4176409" cy="338554"/>
          </a:xfrm>
          <a:prstGeom prst="rect">
            <a:avLst/>
          </a:prstGeom>
          <a:noFill/>
        </p:spPr>
        <p:txBody>
          <a:bodyPr wrap="square">
            <a:spAutoFit/>
          </a:bodyPr>
          <a:lstStyle/>
          <a:p>
            <a:r>
              <a:rPr lang="en-US" sz="1600" dirty="0">
                <a:effectLst/>
                <a:latin typeface="Helvetica" pitchFamily="2" charset="0"/>
              </a:rPr>
              <a:t>K=302,000,000</a:t>
            </a:r>
          </a:p>
        </p:txBody>
      </p:sp>
      <p:sp>
        <p:nvSpPr>
          <p:cNvPr id="22" name="TextBox 21">
            <a:extLst>
              <a:ext uri="{FF2B5EF4-FFF2-40B4-BE49-F238E27FC236}">
                <a16:creationId xmlns:a16="http://schemas.microsoft.com/office/drawing/2014/main" id="{51B1F6CA-DC0C-826E-5D69-F9CFBA3B5C48}"/>
              </a:ext>
            </a:extLst>
          </p:cNvPr>
          <p:cNvSpPr txBox="1"/>
          <p:nvPr/>
        </p:nvSpPr>
        <p:spPr>
          <a:xfrm>
            <a:off x="10198807" y="1554502"/>
            <a:ext cx="4176409" cy="338554"/>
          </a:xfrm>
          <a:prstGeom prst="rect">
            <a:avLst/>
          </a:prstGeom>
          <a:noFill/>
        </p:spPr>
        <p:txBody>
          <a:bodyPr wrap="square">
            <a:spAutoFit/>
          </a:bodyPr>
          <a:lstStyle/>
          <a:p>
            <a:r>
              <a:rPr lang="en-US" sz="1600" dirty="0">
                <a:effectLst/>
                <a:latin typeface="Helvetica" pitchFamily="2" charset="0"/>
              </a:rPr>
              <a:t>K=28,000,000</a:t>
            </a:r>
          </a:p>
        </p:txBody>
      </p:sp>
    </p:spTree>
    <p:extLst>
      <p:ext uri="{BB962C8B-B14F-4D97-AF65-F5344CB8AC3E}">
        <p14:creationId xmlns:p14="http://schemas.microsoft.com/office/powerpoint/2010/main" val="22577933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B7CE-F1E0-C2E2-4368-A219417374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7B27F7-D5CE-1EF2-6B35-C3BABD0EA5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9719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6" name="Picture 5">
            <a:extLst>
              <a:ext uri="{FF2B5EF4-FFF2-40B4-BE49-F238E27FC236}">
                <a16:creationId xmlns:a16="http://schemas.microsoft.com/office/drawing/2014/main" id="{FCAF7A29-65A5-EFC3-2DE1-43552CD3A519}"/>
              </a:ext>
            </a:extLst>
          </p:cNvPr>
          <p:cNvPicPr>
            <a:picLocks noChangeAspect="1"/>
          </p:cNvPicPr>
          <p:nvPr/>
        </p:nvPicPr>
        <p:blipFill>
          <a:blip r:embed="rId3"/>
          <a:stretch>
            <a:fillRect/>
          </a:stretch>
        </p:blipFill>
        <p:spPr>
          <a:xfrm>
            <a:off x="4441559" y="2572965"/>
            <a:ext cx="2992065" cy="3645595"/>
          </a:xfrm>
          <a:prstGeom prst="rect">
            <a:avLst/>
          </a:prstGeom>
        </p:spPr>
      </p:pic>
    </p:spTree>
    <p:extLst>
      <p:ext uri="{BB962C8B-B14F-4D97-AF65-F5344CB8AC3E}">
        <p14:creationId xmlns:p14="http://schemas.microsoft.com/office/powerpoint/2010/main" val="78771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232573" y="452302"/>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pic>
        <p:nvPicPr>
          <p:cNvPr id="3" name="Picture 2">
            <a:extLst>
              <a:ext uri="{FF2B5EF4-FFF2-40B4-BE49-F238E27FC236}">
                <a16:creationId xmlns:a16="http://schemas.microsoft.com/office/drawing/2014/main" id="{E49CE5F1-5520-DBBD-CA79-54B7B400DECC}"/>
              </a:ext>
            </a:extLst>
          </p:cNvPr>
          <p:cNvPicPr>
            <a:picLocks noChangeAspect="1"/>
          </p:cNvPicPr>
          <p:nvPr/>
        </p:nvPicPr>
        <p:blipFill>
          <a:blip r:embed="rId3"/>
          <a:stretch>
            <a:fillRect/>
          </a:stretch>
        </p:blipFill>
        <p:spPr>
          <a:xfrm>
            <a:off x="4838181" y="2559555"/>
            <a:ext cx="2515638" cy="3667445"/>
          </a:xfrm>
          <a:prstGeom prst="rect">
            <a:avLst/>
          </a:prstGeom>
        </p:spPr>
      </p:pic>
      <p:sp>
        <p:nvSpPr>
          <p:cNvPr id="5" name="TextBox 4">
            <a:extLst>
              <a:ext uri="{FF2B5EF4-FFF2-40B4-BE49-F238E27FC236}">
                <a16:creationId xmlns:a16="http://schemas.microsoft.com/office/drawing/2014/main" id="{154D4239-2A2C-0008-C6D0-6223D58F81A3}"/>
              </a:ext>
            </a:extLst>
          </p:cNvPr>
          <p:cNvSpPr txBox="1"/>
          <p:nvPr/>
        </p:nvSpPr>
        <p:spPr>
          <a:xfrm>
            <a:off x="8758389" y="2827667"/>
            <a:ext cx="3968885"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400" b="0" i="1" dirty="0">
                <a:solidFill>
                  <a:srgbClr val="202122"/>
                </a:solidFill>
                <a:effectLst/>
              </a:rPr>
              <a:t>   oikos</a:t>
            </a:r>
            <a:r>
              <a:rPr lang="en-US" sz="3400" b="0" i="0" dirty="0">
                <a:solidFill>
                  <a:srgbClr val="202122"/>
                </a:solidFill>
                <a:effectLst/>
              </a:rPr>
              <a:t> = 'house’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400" dirty="0">
                <a:solidFill>
                  <a:srgbClr val="202122"/>
                </a:solidFill>
              </a:rPr>
              <a:t>+ </a:t>
            </a:r>
            <a:r>
              <a:rPr lang="en-US" sz="3400" b="0" i="1" dirty="0">
                <a:solidFill>
                  <a:srgbClr val="202122"/>
                </a:solidFill>
                <a:effectLst/>
              </a:rPr>
              <a:t>logia</a:t>
            </a:r>
            <a:r>
              <a:rPr lang="en-US" sz="3400" b="0" i="0" dirty="0">
                <a:solidFill>
                  <a:srgbClr val="202122"/>
                </a:solidFill>
                <a:effectLst/>
              </a:rPr>
              <a:t> = ‘study of'</a:t>
            </a:r>
            <a:endParaRPr lang="en-US" sz="3400" dirty="0"/>
          </a:p>
        </p:txBody>
      </p:sp>
      <p:sp>
        <p:nvSpPr>
          <p:cNvPr id="7" name="Content Placeholder 2">
            <a:extLst>
              <a:ext uri="{FF2B5EF4-FFF2-40B4-BE49-F238E27FC236}">
                <a16:creationId xmlns:a16="http://schemas.microsoft.com/office/drawing/2014/main" id="{864A918A-A57C-E7D9-6DFB-6640FB57B7FD}"/>
              </a:ext>
            </a:extLst>
          </p:cNvPr>
          <p:cNvSpPr txBox="1">
            <a:spLocks/>
          </p:cNvSpPr>
          <p:nvPr/>
        </p:nvSpPr>
        <p:spPr>
          <a:xfrm>
            <a:off x="7353819" y="4207006"/>
            <a:ext cx="572685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ecology</a:t>
            </a:r>
          </a:p>
        </p:txBody>
      </p:sp>
      <p:sp>
        <p:nvSpPr>
          <p:cNvPr id="8" name="TextBox 7">
            <a:extLst>
              <a:ext uri="{FF2B5EF4-FFF2-40B4-BE49-F238E27FC236}">
                <a16:creationId xmlns:a16="http://schemas.microsoft.com/office/drawing/2014/main" id="{F9FF7918-C7B5-1CF9-C94B-31CE8ABDADE5}"/>
              </a:ext>
            </a:extLst>
          </p:cNvPr>
          <p:cNvSpPr txBox="1"/>
          <p:nvPr/>
        </p:nvSpPr>
        <p:spPr>
          <a:xfrm>
            <a:off x="8500440" y="5094540"/>
            <a:ext cx="343361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rgbClr val="202122"/>
                </a:solidFill>
                <a:effectLst/>
              </a:rPr>
              <a:t>- 1866 Ernst Haeckel</a:t>
            </a:r>
            <a:endParaRPr lang="en-US" sz="2800" dirty="0"/>
          </a:p>
        </p:txBody>
      </p:sp>
    </p:spTree>
    <p:extLst>
      <p:ext uri="{BB962C8B-B14F-4D97-AF65-F5344CB8AC3E}">
        <p14:creationId xmlns:p14="http://schemas.microsoft.com/office/powerpoint/2010/main" val="3788378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A5CC0-BE27-E24D-BE6D-E4E60E5AB507}"/>
              </a:ext>
            </a:extLst>
          </p:cNvPr>
          <p:cNvSpPr>
            <a:spLocks noGrp="1"/>
          </p:cNvSpPr>
          <p:nvPr>
            <p:ph type="title"/>
          </p:nvPr>
        </p:nvSpPr>
        <p:spPr>
          <a:xfrm>
            <a:off x="508770" y="1917566"/>
            <a:ext cx="4204200" cy="972836"/>
          </a:xfrm>
        </p:spPr>
        <p:txBody>
          <a:bodyPr vert="horz" lIns="91440" tIns="45720" rIns="91440" bIns="45720" rtlCol="0" anchor="t">
            <a:noAutofit/>
          </a:bodyPr>
          <a:lstStyle/>
          <a:p>
            <a:r>
              <a:rPr lang="en-US" sz="3600" dirty="0">
                <a:solidFill>
                  <a:srgbClr val="000000"/>
                </a:solidFill>
                <a:latin typeface="+mn-lt"/>
              </a:rPr>
              <a:t>“</a:t>
            </a:r>
            <a:r>
              <a:rPr lang="en-US" sz="3600" b="1" dirty="0">
                <a:solidFill>
                  <a:srgbClr val="C00000"/>
                </a:solidFill>
                <a:latin typeface="+mn-lt"/>
              </a:rPr>
              <a:t>Ecology</a:t>
            </a:r>
            <a:r>
              <a:rPr lang="en-US" sz="3600" dirty="0">
                <a:solidFill>
                  <a:srgbClr val="000000"/>
                </a:solidFill>
                <a:latin typeface="+mn-lt"/>
              </a:rPr>
              <a:t> has a synonym which is </a:t>
            </a:r>
            <a:r>
              <a:rPr lang="en-US" sz="3600" b="1" dirty="0">
                <a:solidFill>
                  <a:srgbClr val="C00000"/>
                </a:solidFill>
                <a:latin typeface="+mn-lt"/>
              </a:rPr>
              <a:t>ALL</a:t>
            </a:r>
            <a:r>
              <a:rPr lang="en-US" sz="3600" dirty="0">
                <a:solidFill>
                  <a:srgbClr val="000000"/>
                </a:solidFill>
                <a:latin typeface="+mn-lt"/>
              </a:rPr>
              <a:t>.”</a:t>
            </a:r>
          </a:p>
        </p:txBody>
      </p:sp>
      <p:sp>
        <p:nvSpPr>
          <p:cNvPr id="9" name="Content Placeholder 8">
            <a:extLst>
              <a:ext uri="{FF2B5EF4-FFF2-40B4-BE49-F238E27FC236}">
                <a16:creationId xmlns:a16="http://schemas.microsoft.com/office/drawing/2014/main" id="{6E1E3B54-B95E-42CF-A550-74E9704120BF}"/>
              </a:ext>
            </a:extLst>
          </p:cNvPr>
          <p:cNvSpPr>
            <a:spLocks noGrp="1"/>
          </p:cNvSpPr>
          <p:nvPr>
            <p:ph idx="1"/>
          </p:nvPr>
        </p:nvSpPr>
        <p:spPr>
          <a:xfrm>
            <a:off x="508770" y="3653037"/>
            <a:ext cx="3847168" cy="629123"/>
          </a:xfrm>
        </p:spPr>
        <p:txBody>
          <a:bodyPr vert="horz" lIns="91440" tIns="45720" rIns="91440" bIns="45720" rtlCol="0" anchor="b">
            <a:normAutofit lnSpcReduction="10000"/>
          </a:bodyPr>
          <a:lstStyle/>
          <a:p>
            <a:pPr marL="0" indent="0">
              <a:buNone/>
            </a:pPr>
            <a:r>
              <a:rPr lang="en-US" sz="1600" dirty="0">
                <a:solidFill>
                  <a:srgbClr val="000000"/>
                </a:solidFill>
              </a:rPr>
              <a:t>-John Steinbeck</a:t>
            </a:r>
          </a:p>
          <a:p>
            <a:pPr marL="0" indent="0">
              <a:buNone/>
            </a:pPr>
            <a:r>
              <a:rPr lang="en-US" sz="1600" i="1" dirty="0">
                <a:solidFill>
                  <a:srgbClr val="000000"/>
                </a:solidFill>
              </a:rPr>
              <a:t>The Log from the Sea of Cortez </a:t>
            </a:r>
            <a:r>
              <a:rPr lang="en-US" sz="1600" dirty="0">
                <a:solidFill>
                  <a:srgbClr val="000000"/>
                </a:solidFill>
              </a:rPr>
              <a:t>(1941)</a:t>
            </a:r>
          </a:p>
        </p:txBody>
      </p:sp>
      <p:pic>
        <p:nvPicPr>
          <p:cNvPr id="3" name="Picture 6">
            <a:extLst>
              <a:ext uri="{FF2B5EF4-FFF2-40B4-BE49-F238E27FC236}">
                <a16:creationId xmlns:a16="http://schemas.microsoft.com/office/drawing/2014/main" id="{E0E35E4D-7A3D-2E9E-D4B8-C4A025AE4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252" y="1098756"/>
            <a:ext cx="6558511" cy="466048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32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3" name="Title 1">
            <a:extLst>
              <a:ext uri="{FF2B5EF4-FFF2-40B4-BE49-F238E27FC236}">
                <a16:creationId xmlns:a16="http://schemas.microsoft.com/office/drawing/2014/main" id="{F3760102-6E97-C604-F945-C2875E479640}"/>
              </a:ext>
            </a:extLst>
          </p:cNvPr>
          <p:cNvSpPr>
            <a:spLocks noGrp="1"/>
          </p:cNvSpPr>
          <p:nvPr>
            <p:ph type="title"/>
          </p:nvPr>
        </p:nvSpPr>
        <p:spPr>
          <a:xfrm>
            <a:off x="3832129" y="4371557"/>
            <a:ext cx="4657313" cy="972836"/>
          </a:xfrm>
        </p:spPr>
        <p:txBody>
          <a:bodyPr vert="horz" lIns="91440" tIns="45720" rIns="91440" bIns="45720" rtlCol="0" anchor="t">
            <a:noAutofit/>
          </a:bodyPr>
          <a:lstStyle/>
          <a:p>
            <a:pPr algn="ctr"/>
            <a:r>
              <a:rPr lang="en-US" sz="3400" dirty="0">
                <a:solidFill>
                  <a:srgbClr val="000000"/>
                </a:solidFill>
                <a:latin typeface="+mn-lt"/>
              </a:rPr>
              <a:t>As a science, ecology uses </a:t>
            </a:r>
            <a:r>
              <a:rPr lang="en-US" sz="3400" b="1" dirty="0">
                <a:solidFill>
                  <a:srgbClr val="C00000"/>
                </a:solidFill>
                <a:latin typeface="+mn-lt"/>
              </a:rPr>
              <a:t>models</a:t>
            </a:r>
            <a:r>
              <a:rPr lang="en-US" sz="3400" dirty="0">
                <a:solidFill>
                  <a:srgbClr val="000000"/>
                </a:solidFill>
                <a:latin typeface="+mn-lt"/>
              </a:rPr>
              <a:t> to formalize  general </a:t>
            </a:r>
            <a:r>
              <a:rPr lang="en-US" sz="3400" b="1" dirty="0">
                <a:solidFill>
                  <a:srgbClr val="C00000"/>
                </a:solidFill>
                <a:latin typeface="+mn-lt"/>
              </a:rPr>
              <a:t>laws and principles </a:t>
            </a:r>
            <a:r>
              <a:rPr lang="en-US" sz="3400" dirty="0">
                <a:solidFill>
                  <a:srgbClr val="000000"/>
                </a:solidFill>
                <a:latin typeface="+mn-lt"/>
              </a:rPr>
              <a:t>describing the natural world.</a:t>
            </a:r>
          </a:p>
        </p:txBody>
      </p:sp>
      <p:pic>
        <p:nvPicPr>
          <p:cNvPr id="4" name="Picture 3">
            <a:extLst>
              <a:ext uri="{FF2B5EF4-FFF2-40B4-BE49-F238E27FC236}">
                <a16:creationId xmlns:a16="http://schemas.microsoft.com/office/drawing/2014/main" id="{050B1E87-19FA-647E-C503-C2DEDF4716B7}"/>
              </a:ext>
            </a:extLst>
          </p:cNvPr>
          <p:cNvPicPr>
            <a:picLocks noChangeAspect="1"/>
          </p:cNvPicPr>
          <p:nvPr/>
        </p:nvPicPr>
        <p:blipFill rotWithShape="1">
          <a:blip r:embed="rId3"/>
          <a:srcRect l="20301" r="21229" b="-1"/>
          <a:stretch/>
        </p:blipFill>
        <p:spPr>
          <a:xfrm>
            <a:off x="244694" y="1034489"/>
            <a:ext cx="3587435" cy="5445346"/>
          </a:xfrm>
          <a:prstGeom prst="ellipse">
            <a:avLst/>
          </a:prstGeom>
        </p:spPr>
      </p:pic>
      <p:pic>
        <p:nvPicPr>
          <p:cNvPr id="5" name="Picture 6">
            <a:extLst>
              <a:ext uri="{FF2B5EF4-FFF2-40B4-BE49-F238E27FC236}">
                <a16:creationId xmlns:a16="http://schemas.microsoft.com/office/drawing/2014/main" id="{8805D98F-4E7A-9BBA-C174-A0CA4058A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798" y="1954161"/>
            <a:ext cx="4435440" cy="294967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069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Tree>
    <p:extLst>
      <p:ext uri="{BB962C8B-B14F-4D97-AF65-F5344CB8AC3E}">
        <p14:creationId xmlns:p14="http://schemas.microsoft.com/office/powerpoint/2010/main" val="3933432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sp>
        <p:nvSpPr>
          <p:cNvPr id="3" name="Content Placeholder 2">
            <a:extLst>
              <a:ext uri="{FF2B5EF4-FFF2-40B4-BE49-F238E27FC236}">
                <a16:creationId xmlns:a16="http://schemas.microsoft.com/office/drawing/2014/main" id="{6B7AD4AF-EE64-ED53-C165-0A3F6DC0DB89}"/>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392708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 model?</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1536008" y="1860171"/>
            <a:ext cx="2235568" cy="188793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 b="7657"/>
          <a:stretch/>
        </p:blipFill>
        <p:spPr>
          <a:xfrm>
            <a:off x="1476442" y="4291503"/>
            <a:ext cx="2235568" cy="1885605"/>
          </a:xfrm>
          <a:prstGeom prst="rect">
            <a:avLst/>
          </a:prstGeom>
        </p:spPr>
      </p:pic>
      <p:sp>
        <p:nvSpPr>
          <p:cNvPr id="10" name="TextBox 9"/>
          <p:cNvSpPr txBox="1"/>
          <p:nvPr/>
        </p:nvSpPr>
        <p:spPr>
          <a:xfrm>
            <a:off x="2141381" y="1506022"/>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1768993" y="4011996"/>
            <a:ext cx="1735155" cy="369332"/>
          </a:xfrm>
          <a:prstGeom prst="rect">
            <a:avLst/>
          </a:prstGeom>
          <a:noFill/>
        </p:spPr>
        <p:txBody>
          <a:bodyPr wrap="none" rtlCol="0">
            <a:spAutoFit/>
          </a:bodyPr>
          <a:lstStyle/>
          <a:p>
            <a:r>
              <a:rPr lang="en-US" dirty="0"/>
              <a:t>Human Genetics</a:t>
            </a:r>
          </a:p>
        </p:txBody>
      </p:sp>
      <p:sp>
        <p:nvSpPr>
          <p:cNvPr id="12" name="TextBox 11"/>
          <p:cNvSpPr txBox="1"/>
          <p:nvPr/>
        </p:nvSpPr>
        <p:spPr>
          <a:xfrm>
            <a:off x="4766191" y="1386655"/>
            <a:ext cx="1375313" cy="369332"/>
          </a:xfrm>
          <a:prstGeom prst="rect">
            <a:avLst/>
          </a:prstGeom>
          <a:noFill/>
        </p:spPr>
        <p:txBody>
          <a:bodyPr wrap="none" rtlCol="0">
            <a:spAutoFit/>
          </a:bodyPr>
          <a:lstStyle/>
          <a:p>
            <a:r>
              <a:rPr lang="en-US" dirty="0"/>
              <a:t>Solar System</a:t>
            </a:r>
          </a:p>
        </p:txBody>
      </p:sp>
      <p:sp>
        <p:nvSpPr>
          <p:cNvPr id="14" name="TextBox 13"/>
          <p:cNvSpPr txBox="1"/>
          <p:nvPr/>
        </p:nvSpPr>
        <p:spPr>
          <a:xfrm>
            <a:off x="8143730" y="4039597"/>
            <a:ext cx="2046394" cy="369332"/>
          </a:xfrm>
          <a:prstGeom prst="rect">
            <a:avLst/>
          </a:prstGeom>
          <a:noFill/>
        </p:spPr>
        <p:txBody>
          <a:bodyPr wrap="none" rtlCol="0">
            <a:spAutoFit/>
          </a:bodyPr>
          <a:lstStyle/>
          <a:p>
            <a:r>
              <a:rPr lang="en-US" dirty="0"/>
              <a:t>Species Distribution</a:t>
            </a:r>
          </a:p>
        </p:txBody>
      </p:sp>
      <p:sp>
        <p:nvSpPr>
          <p:cNvPr id="15" name="TextBox 14"/>
          <p:cNvSpPr txBox="1"/>
          <p:nvPr/>
        </p:nvSpPr>
        <p:spPr>
          <a:xfrm>
            <a:off x="8718631" y="1329598"/>
            <a:ext cx="896592" cy="369332"/>
          </a:xfrm>
          <a:prstGeom prst="rect">
            <a:avLst/>
          </a:prstGeom>
          <a:noFill/>
        </p:spPr>
        <p:txBody>
          <a:bodyPr wrap="none" rtlCol="0">
            <a:spAutoFit/>
          </a:bodyPr>
          <a:lstStyle/>
          <a:p>
            <a:r>
              <a:rPr lang="en-US" dirty="0"/>
              <a:t>Climate</a:t>
            </a:r>
          </a:p>
        </p:txBody>
      </p:sp>
      <p:pic>
        <p:nvPicPr>
          <p:cNvPr id="16" name="Picture 15" descr="Diagram&#10;&#10;Description automatically generated">
            <a:extLst>
              <a:ext uri="{FF2B5EF4-FFF2-40B4-BE49-F238E27FC236}">
                <a16:creationId xmlns:a16="http://schemas.microsoft.com/office/drawing/2014/main" id="{21FFA4DA-63FE-08F4-29BF-E83C41B07392}"/>
              </a:ext>
            </a:extLst>
          </p:cNvPr>
          <p:cNvPicPr>
            <a:picLocks noChangeAspect="1"/>
          </p:cNvPicPr>
          <p:nvPr/>
        </p:nvPicPr>
        <p:blipFill>
          <a:blip r:embed="rId5"/>
          <a:stretch>
            <a:fillRect/>
          </a:stretch>
        </p:blipFill>
        <p:spPr>
          <a:xfrm>
            <a:off x="7361934" y="4369636"/>
            <a:ext cx="3429000" cy="1803400"/>
          </a:xfrm>
          <a:prstGeom prst="rect">
            <a:avLst/>
          </a:prstGeom>
        </p:spPr>
      </p:pic>
      <p:pic>
        <p:nvPicPr>
          <p:cNvPr id="2052" name="Picture 4" descr="Amazon.com: Science Can Solar System for Kids, Talking Astronomy Solar  System Model Kit, Planetarium Projector with 8 Planets STEM Space Toys for  3 4 5+ Years Old Boys Girls : Toys &amp; Games">
            <a:extLst>
              <a:ext uri="{FF2B5EF4-FFF2-40B4-BE49-F238E27FC236}">
                <a16:creationId xmlns:a16="http://schemas.microsoft.com/office/drawing/2014/main" id="{F5348B9B-4B4E-BF77-1448-186D2792B4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2862" y="1709503"/>
            <a:ext cx="2302493" cy="23024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earch Mouse Models | Charles River">
            <a:extLst>
              <a:ext uri="{FF2B5EF4-FFF2-40B4-BE49-F238E27FC236}">
                <a16:creationId xmlns:a16="http://schemas.microsoft.com/office/drawing/2014/main" id="{33456458-4527-4300-F621-0255BFB1D4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722" y="4168775"/>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A308EE9-A684-665F-865F-14E88B742493}"/>
              </a:ext>
            </a:extLst>
          </p:cNvPr>
          <p:cNvSpPr txBox="1"/>
          <p:nvPr/>
        </p:nvSpPr>
        <p:spPr>
          <a:xfrm>
            <a:off x="4849315" y="4011996"/>
            <a:ext cx="1636987" cy="369332"/>
          </a:xfrm>
          <a:prstGeom prst="rect">
            <a:avLst/>
          </a:prstGeom>
          <a:noFill/>
        </p:spPr>
        <p:txBody>
          <a:bodyPr wrap="none" rtlCol="0">
            <a:spAutoFit/>
          </a:bodyPr>
          <a:lstStyle/>
          <a:p>
            <a:r>
              <a:rPr lang="en-US" dirty="0"/>
              <a:t>Human Disease</a:t>
            </a:r>
          </a:p>
        </p:txBody>
      </p:sp>
      <p:pic>
        <p:nvPicPr>
          <p:cNvPr id="21" name="Picture 20" descr="Diagram&#10;&#10;Description automatically generated with medium confidence">
            <a:extLst>
              <a:ext uri="{FF2B5EF4-FFF2-40B4-BE49-F238E27FC236}">
                <a16:creationId xmlns:a16="http://schemas.microsoft.com/office/drawing/2014/main" id="{F931A3E7-9B08-DB6F-9B75-4E5DC4E5EA2D}"/>
              </a:ext>
            </a:extLst>
          </p:cNvPr>
          <p:cNvPicPr>
            <a:picLocks noChangeAspect="1"/>
          </p:cNvPicPr>
          <p:nvPr/>
        </p:nvPicPr>
        <p:blipFill>
          <a:blip r:embed="rId8"/>
          <a:stretch>
            <a:fillRect/>
          </a:stretch>
        </p:blipFill>
        <p:spPr>
          <a:xfrm>
            <a:off x="8032243" y="1764474"/>
            <a:ext cx="2269368" cy="2149059"/>
          </a:xfrm>
          <a:prstGeom prst="rect">
            <a:avLst/>
          </a:prstGeom>
        </p:spPr>
      </p:pic>
      <p:sp>
        <p:nvSpPr>
          <p:cNvPr id="4" name="Content Placeholder 2">
            <a:extLst>
              <a:ext uri="{FF2B5EF4-FFF2-40B4-BE49-F238E27FC236}">
                <a16:creationId xmlns:a16="http://schemas.microsoft.com/office/drawing/2014/main" id="{DC51A41B-75A9-5401-F878-9E4B4D913142}"/>
              </a:ext>
            </a:extLst>
          </p:cNvPr>
          <p:cNvSpPr txBox="1">
            <a:spLocks/>
          </p:cNvSpPr>
          <p:nvPr/>
        </p:nvSpPr>
        <p:spPr>
          <a:xfrm>
            <a:off x="5094236" y="805012"/>
            <a:ext cx="5876014" cy="5447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abstract representation of a phenomenon</a:t>
            </a:r>
            <a:endParaRPr lang="en-US" u="sng" dirty="0"/>
          </a:p>
        </p:txBody>
      </p:sp>
    </p:spTree>
    <p:extLst>
      <p:ext uri="{BB962C8B-B14F-4D97-AF65-F5344CB8AC3E}">
        <p14:creationId xmlns:p14="http://schemas.microsoft.com/office/powerpoint/2010/main" val="229745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5, Ecology Lecture 1</a:t>
            </a:r>
          </a:p>
          <a:p>
            <a:r>
              <a:rPr lang="en-US" dirty="0"/>
              <a:t>Cara Brook</a:t>
            </a:r>
          </a:p>
          <a:p>
            <a:r>
              <a:rPr lang="en-US" dirty="0"/>
              <a:t>February 1, 2024</a:t>
            </a:r>
          </a:p>
        </p:txBody>
      </p:sp>
    </p:spTree>
    <p:extLst>
      <p:ext uri="{BB962C8B-B14F-4D97-AF65-F5344CB8AC3E}">
        <p14:creationId xmlns:p14="http://schemas.microsoft.com/office/powerpoint/2010/main" val="360992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Tree>
    <p:extLst>
      <p:ext uri="{BB962C8B-B14F-4D97-AF65-F5344CB8AC3E}">
        <p14:creationId xmlns:p14="http://schemas.microsoft.com/office/powerpoint/2010/main" val="945555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4" name="Content Placeholder 2">
            <a:extLst>
              <a:ext uri="{FF2B5EF4-FFF2-40B4-BE49-F238E27FC236}">
                <a16:creationId xmlns:a16="http://schemas.microsoft.com/office/drawing/2014/main" id="{B1A6C128-AC3E-893F-752C-059795832BB1}"/>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Tree>
    <p:extLst>
      <p:ext uri="{BB962C8B-B14F-4D97-AF65-F5344CB8AC3E}">
        <p14:creationId xmlns:p14="http://schemas.microsoft.com/office/powerpoint/2010/main" val="134742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10745821" y="92750"/>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cxnSp>
        <p:nvCxnSpPr>
          <p:cNvPr id="18" name="Straight Arrow Connector 17">
            <a:extLst>
              <a:ext uri="{FF2B5EF4-FFF2-40B4-BE49-F238E27FC236}">
                <a16:creationId xmlns:a16="http://schemas.microsoft.com/office/drawing/2014/main" id="{4E842565-EA8E-B98C-E777-2C9B96F81D8C}"/>
              </a:ext>
            </a:extLst>
          </p:cNvPr>
          <p:cNvCxnSpPr>
            <a:cxnSpLocks/>
          </p:cNvCxnSpPr>
          <p:nvPr/>
        </p:nvCxnSpPr>
        <p:spPr>
          <a:xfrm flipH="1" flipV="1">
            <a:off x="5822000" y="3073940"/>
            <a:ext cx="548002" cy="3550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47C2F1F-595C-7055-9C5E-42E214B25B32}"/>
              </a:ext>
            </a:extLst>
          </p:cNvPr>
          <p:cNvSpPr txBox="1"/>
          <p:nvPr/>
        </p:nvSpPr>
        <p:spPr>
          <a:xfrm>
            <a:off x="6467044" y="2628780"/>
            <a:ext cx="4572217" cy="2462213"/>
          </a:xfrm>
          <a:prstGeom prst="rect">
            <a:avLst/>
          </a:prstGeom>
          <a:noFill/>
        </p:spPr>
        <p:txBody>
          <a:bodyPr wrap="square">
            <a:spAutoFit/>
          </a:bodyPr>
          <a:lstStyle/>
          <a:p>
            <a:r>
              <a:rPr lang="en-US" sz="2200" dirty="0">
                <a:effectLst/>
                <a:latin typeface="Helvetica" pitchFamily="2" charset="0"/>
              </a:rPr>
              <a:t>Models produce ‘simulated data’ that is compared against the observed data.</a:t>
            </a:r>
          </a:p>
          <a:p>
            <a:endParaRPr lang="en-US" sz="2200" dirty="0">
              <a:latin typeface="Helvetica" pitchFamily="2" charset="0"/>
            </a:endParaRPr>
          </a:p>
          <a:p>
            <a:r>
              <a:rPr lang="en-US" sz="2200" dirty="0">
                <a:effectLst/>
                <a:latin typeface="Helvetica" pitchFamily="2" charset="0"/>
              </a:rPr>
              <a:t>The process of adjusting the model to more closely match the data is called ‘model fitting.’</a:t>
            </a:r>
            <a:endParaRPr lang="en-US" dirty="0">
              <a:effectLst/>
              <a:latin typeface="Helvetica" pitchFamily="2" charset="0"/>
            </a:endParaRPr>
          </a:p>
        </p:txBody>
      </p:sp>
      <p:cxnSp>
        <p:nvCxnSpPr>
          <p:cNvPr id="24" name="Straight Arrow Connector 23">
            <a:extLst>
              <a:ext uri="{FF2B5EF4-FFF2-40B4-BE49-F238E27FC236}">
                <a16:creationId xmlns:a16="http://schemas.microsoft.com/office/drawing/2014/main" id="{D2EC65F3-F7FD-34EB-AB47-72282FADE8B6}"/>
              </a:ext>
            </a:extLst>
          </p:cNvPr>
          <p:cNvCxnSpPr>
            <a:cxnSpLocks/>
          </p:cNvCxnSpPr>
          <p:nvPr/>
        </p:nvCxnSpPr>
        <p:spPr>
          <a:xfrm flipH="1">
            <a:off x="5710128" y="3859887"/>
            <a:ext cx="659874" cy="452838"/>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967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515D-37B0-5A14-8994-0E22E306DCCD}"/>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96009F55-FBA0-FF08-D74E-A34DF3053098}"/>
              </a:ext>
            </a:extLst>
          </p:cNvPr>
          <p:cNvSpPr>
            <a:spLocks noGrp="1"/>
          </p:cNvSpPr>
          <p:nvPr>
            <p:ph idx="1"/>
          </p:nvPr>
        </p:nvSpPr>
        <p:spPr>
          <a:xfrm>
            <a:off x="2457041" y="6205979"/>
            <a:ext cx="1400783" cy="544749"/>
          </a:xfrm>
        </p:spPr>
        <p:txBody>
          <a:bodyPr/>
          <a:lstStyle/>
          <a:p>
            <a:pPr marL="0" indent="0">
              <a:buNone/>
            </a:pPr>
            <a:r>
              <a:rPr lang="en-US" u="sng" dirty="0"/>
              <a:t>explain</a:t>
            </a:r>
          </a:p>
        </p:txBody>
      </p:sp>
      <p:pic>
        <p:nvPicPr>
          <p:cNvPr id="4" name="Picture 2">
            <a:extLst>
              <a:ext uri="{FF2B5EF4-FFF2-40B4-BE49-F238E27FC236}">
                <a16:creationId xmlns:a16="http://schemas.microsoft.com/office/drawing/2014/main" id="{22362BB7-C63E-33FD-E107-98875527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67" y="1581490"/>
            <a:ext cx="5329133" cy="39968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393C2B01-F75F-4973-0270-71750A215D39}"/>
              </a:ext>
            </a:extLst>
          </p:cNvPr>
          <p:cNvSpPr txBox="1">
            <a:spLocks/>
          </p:cNvSpPr>
          <p:nvPr/>
        </p:nvSpPr>
        <p:spPr>
          <a:xfrm>
            <a:off x="9566935" y="6297450"/>
            <a:ext cx="1400783" cy="544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predict</a:t>
            </a:r>
          </a:p>
        </p:txBody>
      </p:sp>
      <p:sp>
        <p:nvSpPr>
          <p:cNvPr id="13" name="Right Brace 12">
            <a:extLst>
              <a:ext uri="{FF2B5EF4-FFF2-40B4-BE49-F238E27FC236}">
                <a16:creationId xmlns:a16="http://schemas.microsoft.com/office/drawing/2014/main" id="{DAF1D77E-C189-EFAB-4AEF-8FD29EB98699}"/>
              </a:ext>
            </a:extLst>
          </p:cNvPr>
          <p:cNvSpPr/>
          <p:nvPr/>
        </p:nvSpPr>
        <p:spPr>
          <a:xfrm rot="5400000">
            <a:off x="2972608" y="3098599"/>
            <a:ext cx="369651" cy="532913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161B71A-5E34-555E-8C5B-E7BA885E5F52}"/>
              </a:ext>
            </a:extLst>
          </p:cNvPr>
          <p:cNvSpPr txBox="1">
            <a:spLocks/>
          </p:cNvSpPr>
          <p:nvPr/>
        </p:nvSpPr>
        <p:spPr>
          <a:xfrm>
            <a:off x="15338455" y="5402715"/>
            <a:ext cx="803842" cy="3046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a:t>
            </a:r>
          </a:p>
        </p:txBody>
      </p:sp>
      <p:pic>
        <p:nvPicPr>
          <p:cNvPr id="13314" name="Picture 2" descr="Global surface temperature forecast from climate change model experiments from 16 groups (11 countries) and 23 models collected at PCMDI (over 31 terabytes of model data). Committed warming averages 0.1°C per decade for the first two decades of the 21st century; across all scenarios, the average warming is 0.2°C per decade for that time period (recent observed trend 0.2°C per decade). Source: IPCC (2007) Ch. 10, Fig. 10.4, TS-32; after Feddema (2008). ">
            <a:extLst>
              <a:ext uri="{FF2B5EF4-FFF2-40B4-BE49-F238E27FC236}">
                <a16:creationId xmlns:a16="http://schemas.microsoft.com/office/drawing/2014/main" id="{73053011-94B1-5042-2AA8-55ECA9DE69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1012"/>
            <a:ext cx="5754283" cy="3950811"/>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e 14">
            <a:extLst>
              <a:ext uri="{FF2B5EF4-FFF2-40B4-BE49-F238E27FC236}">
                <a16:creationId xmlns:a16="http://schemas.microsoft.com/office/drawing/2014/main" id="{6C5D4486-B9B2-8A50-5070-2728101778A3}"/>
              </a:ext>
            </a:extLst>
          </p:cNvPr>
          <p:cNvSpPr/>
          <p:nvPr/>
        </p:nvSpPr>
        <p:spPr>
          <a:xfrm rot="5400000">
            <a:off x="9819855" y="4296206"/>
            <a:ext cx="544749" cy="351610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BD8F57D-31CF-F097-4843-4DBD7C598663}"/>
              </a:ext>
            </a:extLst>
          </p:cNvPr>
          <p:cNvSpPr txBox="1">
            <a:spLocks/>
          </p:cNvSpPr>
          <p:nvPr/>
        </p:nvSpPr>
        <p:spPr>
          <a:xfrm>
            <a:off x="0" y="6449438"/>
            <a:ext cx="1400783" cy="54474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(IPCC 2007)</a:t>
            </a:r>
          </a:p>
        </p:txBody>
      </p:sp>
      <p:sp>
        <p:nvSpPr>
          <p:cNvPr id="17" name="Content Placeholder 2">
            <a:extLst>
              <a:ext uri="{FF2B5EF4-FFF2-40B4-BE49-F238E27FC236}">
                <a16:creationId xmlns:a16="http://schemas.microsoft.com/office/drawing/2014/main" id="{904D4E33-D109-AFE7-CCE8-D95B8F540302}"/>
              </a:ext>
            </a:extLst>
          </p:cNvPr>
          <p:cNvSpPr txBox="1">
            <a:spLocks/>
          </p:cNvSpPr>
          <p:nvPr/>
        </p:nvSpPr>
        <p:spPr>
          <a:xfrm>
            <a:off x="5822000" y="804323"/>
            <a:ext cx="3419277" cy="544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 </a:t>
            </a:r>
            <a:r>
              <a:rPr lang="en-US" u="sng" dirty="0"/>
              <a:t>explain</a:t>
            </a:r>
            <a:r>
              <a:rPr lang="en-US" dirty="0"/>
              <a:t> and </a:t>
            </a:r>
            <a:r>
              <a:rPr lang="en-US" u="sng" dirty="0"/>
              <a:t>predict</a:t>
            </a:r>
          </a:p>
        </p:txBody>
      </p:sp>
      <p:sp>
        <p:nvSpPr>
          <p:cNvPr id="5" name="TextBox 4">
            <a:extLst>
              <a:ext uri="{FF2B5EF4-FFF2-40B4-BE49-F238E27FC236}">
                <a16:creationId xmlns:a16="http://schemas.microsoft.com/office/drawing/2014/main" id="{39060FDF-0958-1A76-10DE-892B6290F704}"/>
              </a:ext>
            </a:extLst>
          </p:cNvPr>
          <p:cNvSpPr txBox="1"/>
          <p:nvPr/>
        </p:nvSpPr>
        <p:spPr>
          <a:xfrm>
            <a:off x="9577397" y="88507"/>
            <a:ext cx="2734985" cy="1785104"/>
          </a:xfrm>
          <a:prstGeom prst="rect">
            <a:avLst/>
          </a:prstGeom>
          <a:noFill/>
        </p:spPr>
        <p:txBody>
          <a:bodyPr wrap="square">
            <a:spAutoFit/>
          </a:bodyPr>
          <a:lstStyle/>
          <a:p>
            <a:r>
              <a:rPr lang="en-US" sz="2200" dirty="0">
                <a:effectLst/>
                <a:latin typeface="Helvetica" pitchFamily="2" charset="0"/>
              </a:rPr>
              <a:t>Fitted models can then be used to “predict” the future, under different conditions.</a:t>
            </a:r>
            <a:endParaRPr lang="en-US" dirty="0">
              <a:effectLst/>
              <a:latin typeface="Helvetica" pitchFamily="2" charset="0"/>
            </a:endParaRPr>
          </a:p>
        </p:txBody>
      </p:sp>
      <p:cxnSp>
        <p:nvCxnSpPr>
          <p:cNvPr id="6" name="Straight Arrow Connector 5">
            <a:extLst>
              <a:ext uri="{FF2B5EF4-FFF2-40B4-BE49-F238E27FC236}">
                <a16:creationId xmlns:a16="http://schemas.microsoft.com/office/drawing/2014/main" id="{BF56B9FE-D076-003C-DE42-B110A2033C16}"/>
              </a:ext>
            </a:extLst>
          </p:cNvPr>
          <p:cNvCxnSpPr>
            <a:cxnSpLocks/>
          </p:cNvCxnSpPr>
          <p:nvPr/>
        </p:nvCxnSpPr>
        <p:spPr>
          <a:xfrm flipH="1">
            <a:off x="9377464" y="1883672"/>
            <a:ext cx="466927" cy="429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815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762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sp>
        <p:nvSpPr>
          <p:cNvPr id="25" name="Content Placeholder 2">
            <a:extLst>
              <a:ext uri="{FF2B5EF4-FFF2-40B4-BE49-F238E27FC236}">
                <a16:creationId xmlns:a16="http://schemas.microsoft.com/office/drawing/2014/main" id="{A0435E2A-43E1-4153-2CCC-E991A30913CB}"/>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FA626FE-6C1A-1C69-3EF6-4CC66A5B7360}"/>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26" name="Rectangle 25">
                <a:extLst>
                  <a:ext uri="{FF2B5EF4-FFF2-40B4-BE49-F238E27FC236}">
                    <a16:creationId xmlns:a16="http://schemas.microsoft.com/office/drawing/2014/main" id="{BFA626FE-6C1A-1C69-3EF6-4CC66A5B7360}"/>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3AD21F6D-2514-C26D-BDBB-0BC04F62ED8A}"/>
              </a:ext>
            </a:extLst>
          </p:cNvPr>
          <p:cNvGrpSpPr/>
          <p:nvPr/>
        </p:nvGrpSpPr>
        <p:grpSpPr>
          <a:xfrm>
            <a:off x="8371610" y="3953102"/>
            <a:ext cx="3753648" cy="2929639"/>
            <a:chOff x="7819950" y="2189309"/>
            <a:chExt cx="4239188" cy="3179391"/>
          </a:xfrm>
        </p:grpSpPr>
        <p:pic>
          <p:nvPicPr>
            <p:cNvPr id="28" name="Picture 27" descr="Chart, scatter chart&#10;&#10;Description automatically generated">
              <a:extLst>
                <a:ext uri="{FF2B5EF4-FFF2-40B4-BE49-F238E27FC236}">
                  <a16:creationId xmlns:a16="http://schemas.microsoft.com/office/drawing/2014/main" id="{B19E9038-F9D8-9403-C7D4-9171377917E4}"/>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0903838-7F52-6F5B-04C9-D8EC7FE1184C}"/>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29" name="Rectangle 28">
                  <a:extLst>
                    <a:ext uri="{FF2B5EF4-FFF2-40B4-BE49-F238E27FC236}">
                      <a16:creationId xmlns:a16="http://schemas.microsoft.com/office/drawing/2014/main" id="{80903838-7F52-6F5B-04C9-D8EC7FE1184C}"/>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DC0265EF-A190-1060-BDD0-9981E5AFB332}"/>
              </a:ext>
            </a:extLst>
          </p:cNvPr>
          <p:cNvGrpSpPr/>
          <p:nvPr/>
        </p:nvGrpSpPr>
        <p:grpSpPr>
          <a:xfrm>
            <a:off x="3820392" y="2453071"/>
            <a:ext cx="5100348" cy="2224739"/>
            <a:chOff x="2750278" y="2621253"/>
            <a:chExt cx="5100348" cy="2224739"/>
          </a:xfrm>
        </p:grpSpPr>
        <p:pic>
          <p:nvPicPr>
            <p:cNvPr id="31" name="Picture 30">
              <a:extLst>
                <a:ext uri="{FF2B5EF4-FFF2-40B4-BE49-F238E27FC236}">
                  <a16:creationId xmlns:a16="http://schemas.microsoft.com/office/drawing/2014/main" id="{0F519699-149A-D795-2BB5-81A6B52251CB}"/>
                </a:ext>
              </a:extLst>
            </p:cNvPr>
            <p:cNvPicPr>
              <a:picLocks noChangeAspect="1"/>
            </p:cNvPicPr>
            <p:nvPr/>
          </p:nvPicPr>
          <p:blipFill rotWithShape="1">
            <a:blip r:embed="rId6"/>
            <a:srcRect l="20301" r="21229" b="-1"/>
            <a:stretch/>
          </p:blipFill>
          <p:spPr>
            <a:xfrm>
              <a:off x="2750278" y="2627603"/>
              <a:ext cx="1916677" cy="2212039"/>
            </a:xfrm>
            <a:prstGeom prst="ellipse">
              <a:avLst/>
            </a:prstGeom>
          </p:spPr>
        </p:pic>
        <p:pic>
          <p:nvPicPr>
            <p:cNvPr id="32" name="Picture 6">
              <a:extLst>
                <a:ext uri="{FF2B5EF4-FFF2-40B4-BE49-F238E27FC236}">
                  <a16:creationId xmlns:a16="http://schemas.microsoft.com/office/drawing/2014/main" id="{5D5749AE-E63C-1C5B-A833-A84FA35862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33" name="Elbow Connector 32">
              <a:extLst>
                <a:ext uri="{FF2B5EF4-FFF2-40B4-BE49-F238E27FC236}">
                  <a16:creationId xmlns:a16="http://schemas.microsoft.com/office/drawing/2014/main" id="{44BC6626-C1EC-E478-881D-18D9F74FD798}"/>
                </a:ext>
              </a:extLst>
            </p:cNvPr>
            <p:cNvCxnSpPr>
              <a:cxnSpLocks/>
              <a:stCxn id="31" idx="4"/>
              <a:endCxn id="32"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28176909-C717-3EE0-C0AC-0F3565AA7189}"/>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8828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3"/>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5"/>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6"/>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7"/>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8"/>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9"/>
          <a:stretch>
            <a:fillRect/>
          </a:stretch>
        </p:blipFill>
        <p:spPr>
          <a:xfrm>
            <a:off x="171364" y="1528263"/>
            <a:ext cx="1791713" cy="1192038"/>
          </a:xfrm>
          <a:prstGeom prst="rect">
            <a:avLst/>
          </a:prstGeom>
        </p:spPr>
      </p:pic>
    </p:spTree>
    <p:extLst>
      <p:ext uri="{BB962C8B-B14F-4D97-AF65-F5344CB8AC3E}">
        <p14:creationId xmlns:p14="http://schemas.microsoft.com/office/powerpoint/2010/main" val="3305327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0AF58D-D094-AD08-6EE1-C5EE0A79CEDE}"/>
              </a:ext>
            </a:extLst>
          </p:cNvPr>
          <p:cNvSpPr/>
          <p:nvPr/>
        </p:nvSpPr>
        <p:spPr>
          <a:xfrm>
            <a:off x="116732" y="5596038"/>
            <a:ext cx="3514063" cy="1096592"/>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81D65D11-6F1E-07D2-6148-681DFDA8316C}"/>
              </a:ext>
            </a:extLst>
          </p:cNvPr>
          <p:cNvSpPr txBox="1">
            <a:spLocks/>
          </p:cNvSpPr>
          <p:nvPr/>
        </p:nvSpPr>
        <p:spPr>
          <a:xfrm>
            <a:off x="7850626" y="303441"/>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Statistical Model</a:t>
            </a:r>
          </a:p>
          <a:p>
            <a:pPr marL="0" indent="0" algn="ctr">
              <a:buNone/>
            </a:pPr>
            <a:r>
              <a:rPr lang="en-US" sz="3400" i="1" dirty="0"/>
              <a:t>Pattern</a:t>
            </a:r>
          </a:p>
        </p:txBody>
      </p:sp>
      <p:sp>
        <p:nvSpPr>
          <p:cNvPr id="12" name="Title 1">
            <a:extLst>
              <a:ext uri="{FF2B5EF4-FFF2-40B4-BE49-F238E27FC236}">
                <a16:creationId xmlns:a16="http://schemas.microsoft.com/office/drawing/2014/main" id="{F7DD3437-9346-7CA1-E86D-7C9234188264}"/>
              </a:ext>
            </a:extLst>
          </p:cNvPr>
          <p:cNvSpPr>
            <a:spLocks noGrp="1"/>
          </p:cNvSpPr>
          <p:nvPr>
            <p:ph type="title"/>
          </p:nvPr>
        </p:nvSpPr>
        <p:spPr>
          <a:xfrm>
            <a:off x="669909" y="209281"/>
            <a:ext cx="10515600" cy="1325563"/>
          </a:xfrm>
        </p:spPr>
        <p:txBody>
          <a:bodyPr>
            <a:normAutofit/>
          </a:bodyPr>
          <a:lstStyle/>
          <a:p>
            <a:r>
              <a:rPr lang="en-US" dirty="0"/>
              <a:t>Two kinds of ecological models</a:t>
            </a:r>
          </a:p>
        </p:txBody>
      </p:sp>
      <p:sp>
        <p:nvSpPr>
          <p:cNvPr id="16" name="Content Placeholder 2">
            <a:extLst>
              <a:ext uri="{FF2B5EF4-FFF2-40B4-BE49-F238E27FC236}">
                <a16:creationId xmlns:a16="http://schemas.microsoft.com/office/drawing/2014/main" id="{D2D99CFB-7DAD-8CA7-DFCC-CEB968BC661F}"/>
              </a:ext>
            </a:extLst>
          </p:cNvPr>
          <p:cNvSpPr txBox="1">
            <a:spLocks/>
          </p:cNvSpPr>
          <p:nvPr/>
        </p:nvSpPr>
        <p:spPr>
          <a:xfrm>
            <a:off x="-130339" y="5596038"/>
            <a:ext cx="3950731" cy="171777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t>Population Model</a:t>
            </a:r>
          </a:p>
          <a:p>
            <a:pPr marL="0" indent="0" algn="ctr">
              <a:buNone/>
            </a:pPr>
            <a:r>
              <a:rPr lang="en-US" sz="3400" i="1" dirty="0"/>
              <a:t>Process</a:t>
            </a:r>
            <a:endParaRPr lang="en-US" sz="34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CCE4448-F796-4CE6-FB11-9476E856EF88}"/>
                  </a:ext>
                </a:extLst>
              </p:cNvPr>
              <p:cNvSpPr/>
              <p:nvPr/>
            </p:nvSpPr>
            <p:spPr>
              <a:xfrm>
                <a:off x="9731512" y="3519743"/>
                <a:ext cx="203909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𝑦</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𝑚𝑥</m:t>
                      </m:r>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𝑏</m:t>
                      </m:r>
                    </m:oMath>
                  </m:oMathPara>
                </a14:m>
                <a:endParaRPr lang="en-US" sz="2000" dirty="0">
                  <a:solidFill>
                    <a:schemeClr val="tx1"/>
                  </a:solidFill>
                </a:endParaRPr>
              </a:p>
            </p:txBody>
          </p:sp>
        </mc:Choice>
        <mc:Fallback xmlns="">
          <p:sp>
            <p:nvSpPr>
              <p:cNvPr id="8" name="Rectangle 7">
                <a:extLst>
                  <a:ext uri="{FF2B5EF4-FFF2-40B4-BE49-F238E27FC236}">
                    <a16:creationId xmlns:a16="http://schemas.microsoft.com/office/drawing/2014/main" id="{3CCE4448-F796-4CE6-FB11-9476E856EF88}"/>
                  </a:ext>
                </a:extLst>
              </p:cNvPr>
              <p:cNvSpPr>
                <a:spLocks noRot="1" noChangeAspect="1" noMove="1" noResize="1" noEditPoints="1" noAdjustHandles="1" noChangeArrowheads="1" noChangeShapeType="1" noTextEdit="1"/>
              </p:cNvSpPr>
              <p:nvPr/>
            </p:nvSpPr>
            <p:spPr>
              <a:xfrm>
                <a:off x="9731512" y="3519743"/>
                <a:ext cx="2039095" cy="400110"/>
              </a:xfrm>
              <a:prstGeom prst="rect">
                <a:avLst/>
              </a:prstGeom>
              <a:blipFill>
                <a:blip r:embed="rId3"/>
                <a:stretch>
                  <a:fillRect b="-606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B377A8A0-DD61-08D9-7FF6-B494A23003F6}"/>
              </a:ext>
            </a:extLst>
          </p:cNvPr>
          <p:cNvGrpSpPr/>
          <p:nvPr/>
        </p:nvGrpSpPr>
        <p:grpSpPr>
          <a:xfrm>
            <a:off x="8371610" y="3953102"/>
            <a:ext cx="3753648" cy="2929639"/>
            <a:chOff x="7819950" y="2189309"/>
            <a:chExt cx="4239188" cy="3179391"/>
          </a:xfrm>
        </p:grpSpPr>
        <p:pic>
          <p:nvPicPr>
            <p:cNvPr id="10" name="Picture 9" descr="Chart, scatter chart&#10;&#10;Description automatically generated">
              <a:extLst>
                <a:ext uri="{FF2B5EF4-FFF2-40B4-BE49-F238E27FC236}">
                  <a16:creationId xmlns:a16="http://schemas.microsoft.com/office/drawing/2014/main" id="{4CF823FC-79B6-D43C-ACB2-EB27AADE10A5}"/>
                </a:ext>
              </a:extLst>
            </p:cNvPr>
            <p:cNvPicPr>
              <a:picLocks noChangeAspect="1"/>
            </p:cNvPicPr>
            <p:nvPr/>
          </p:nvPicPr>
          <p:blipFill>
            <a:blip r:embed="rId4"/>
            <a:stretch>
              <a:fillRect/>
            </a:stretch>
          </p:blipFill>
          <p:spPr>
            <a:xfrm>
              <a:off x="7819950" y="2189309"/>
              <a:ext cx="4239188" cy="3179391"/>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DB7D059-CDEE-8ACB-8614-F7988D454447}"/>
                    </a:ext>
                  </a:extLst>
                </p:cNvPr>
                <p:cNvSpPr/>
                <p:nvPr/>
              </p:nvSpPr>
              <p:spPr>
                <a:xfrm>
                  <a:off x="10314362" y="2382137"/>
                  <a:ext cx="16509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tx1"/>
                            </a:solidFill>
                            <a:latin typeface="Cambria Math" panose="02040503050406030204" pitchFamily="18" charset="0"/>
                          </a:rPr>
                          <m:t>R</m:t>
                        </m:r>
                        <m:r>
                          <a:rPr lang="en-US" sz="2000" b="0" i="0" baseline="30000" smtClean="0">
                            <a:solidFill>
                              <a:schemeClr val="tx1"/>
                            </a:solidFill>
                            <a:latin typeface="Cambria Math" panose="02040503050406030204" pitchFamily="18" charset="0"/>
                          </a:rPr>
                          <m:t>2</m:t>
                        </m:r>
                        <m:r>
                          <a:rPr lang="en-US" sz="2000" b="0" i="1" smtClean="0">
                            <a:solidFill>
                              <a:schemeClr val="tx1"/>
                            </a:solidFill>
                            <a:latin typeface="Cambria Math" panose="02040503050406030204" pitchFamily="18" charset="0"/>
                          </a:rPr>
                          <m:t>= .97</m:t>
                        </m:r>
                      </m:oMath>
                    </m:oMathPara>
                  </a14:m>
                  <a:endParaRPr lang="en-US" sz="2000" dirty="0">
                    <a:solidFill>
                      <a:schemeClr val="tx1"/>
                    </a:solidFill>
                  </a:endParaRPr>
                </a:p>
              </p:txBody>
            </p:sp>
          </mc:Choice>
          <mc:Fallback xmlns="">
            <p:sp>
              <p:nvSpPr>
                <p:cNvPr id="11" name="Rectangle 10">
                  <a:extLst>
                    <a:ext uri="{FF2B5EF4-FFF2-40B4-BE49-F238E27FC236}">
                      <a16:creationId xmlns:a16="http://schemas.microsoft.com/office/drawing/2014/main" id="{5DB7D059-CDEE-8ACB-8614-F7988D454447}"/>
                    </a:ext>
                  </a:extLst>
                </p:cNvPr>
                <p:cNvSpPr>
                  <a:spLocks noRot="1" noChangeAspect="1" noMove="1" noResize="1" noEditPoints="1" noAdjustHandles="1" noChangeArrowheads="1" noChangeShapeType="1" noTextEdit="1"/>
                </p:cNvSpPr>
                <p:nvPr/>
              </p:nvSpPr>
              <p:spPr>
                <a:xfrm>
                  <a:off x="10314362" y="2382137"/>
                  <a:ext cx="1650944" cy="400110"/>
                </a:xfrm>
                <a:prstGeom prst="rect">
                  <a:avLst/>
                </a:prstGeom>
                <a:blipFill>
                  <a:blip r:embed="rId5"/>
                  <a:stretch>
                    <a:fillRect b="-26667"/>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61CAADF6-9844-5074-C732-5BDF70789480}"/>
              </a:ext>
            </a:extLst>
          </p:cNvPr>
          <p:cNvGrpSpPr/>
          <p:nvPr/>
        </p:nvGrpSpPr>
        <p:grpSpPr>
          <a:xfrm>
            <a:off x="1874956" y="1669129"/>
            <a:ext cx="1916677" cy="3792623"/>
            <a:chOff x="136581" y="1810193"/>
            <a:chExt cx="2325472" cy="4280263"/>
          </a:xfrm>
        </p:grpSpPr>
        <p:cxnSp>
          <p:nvCxnSpPr>
            <p:cNvPr id="19" name="Curved Connector 18">
              <a:extLst>
                <a:ext uri="{FF2B5EF4-FFF2-40B4-BE49-F238E27FC236}">
                  <a16:creationId xmlns:a16="http://schemas.microsoft.com/office/drawing/2014/main" id="{DA72277B-FD86-183A-BC1D-254E62AF28D3}"/>
                </a:ext>
              </a:extLst>
            </p:cNvPr>
            <p:cNvCxnSpPr>
              <a:cxnSpLocks/>
              <a:stCxn id="20"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F16891-358C-0FAC-F0F2-2CB94646411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21" name="Curved Connector 20">
              <a:extLst>
                <a:ext uri="{FF2B5EF4-FFF2-40B4-BE49-F238E27FC236}">
                  <a16:creationId xmlns:a16="http://schemas.microsoft.com/office/drawing/2014/main" id="{C3182721-4D28-632F-46ED-545385A2514D}"/>
                </a:ext>
              </a:extLst>
            </p:cNvPr>
            <p:cNvCxnSpPr>
              <a:cxnSpLocks/>
              <a:stCxn id="20"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0473F122-EE46-A060-2978-2B1A9153B553}"/>
                </a:ext>
              </a:extLst>
            </p:cNvPr>
            <p:cNvCxnSpPr>
              <a:cxnSpLocks/>
              <a:stCxn id="24"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CF6B62E-2BA1-5D15-7136-C1035584EC32}"/>
                </a:ext>
              </a:extLst>
            </p:cNvPr>
            <p:cNvCxnSpPr>
              <a:cxnSpLocks/>
              <a:stCxn id="24" idx="3"/>
              <a:endCxn id="26"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B820A87-C0EB-7104-31DA-1AA700E8431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25" name="Picture 24">
              <a:extLst>
                <a:ext uri="{FF2B5EF4-FFF2-40B4-BE49-F238E27FC236}">
                  <a16:creationId xmlns:a16="http://schemas.microsoft.com/office/drawing/2014/main" id="{BB12417A-E162-20F9-045B-26E4B898417F}"/>
                </a:ext>
              </a:extLst>
            </p:cNvPr>
            <p:cNvPicPr>
              <a:picLocks noChangeAspect="1"/>
            </p:cNvPicPr>
            <p:nvPr/>
          </p:nvPicPr>
          <p:blipFill>
            <a:blip r:embed="rId6"/>
            <a:stretch>
              <a:fillRect/>
            </a:stretch>
          </p:blipFill>
          <p:spPr>
            <a:xfrm>
              <a:off x="2117343" y="1810193"/>
              <a:ext cx="344710" cy="369332"/>
            </a:xfrm>
            <a:prstGeom prst="rect">
              <a:avLst/>
            </a:prstGeom>
          </p:spPr>
        </p:pic>
        <p:pic>
          <p:nvPicPr>
            <p:cNvPr id="26" name="Picture 25">
              <a:extLst>
                <a:ext uri="{FF2B5EF4-FFF2-40B4-BE49-F238E27FC236}">
                  <a16:creationId xmlns:a16="http://schemas.microsoft.com/office/drawing/2014/main" id="{B23854A2-5401-4523-A1B4-F24D2F0C456B}"/>
                </a:ext>
              </a:extLst>
            </p:cNvPr>
            <p:cNvPicPr>
              <a:picLocks noChangeAspect="1"/>
            </p:cNvPicPr>
            <p:nvPr/>
          </p:nvPicPr>
          <p:blipFill>
            <a:blip r:embed="rId7"/>
            <a:stretch>
              <a:fillRect/>
            </a:stretch>
          </p:blipFill>
          <p:spPr>
            <a:xfrm>
              <a:off x="1579079" y="3503080"/>
              <a:ext cx="266700" cy="419100"/>
            </a:xfrm>
            <a:prstGeom prst="rect">
              <a:avLst/>
            </a:prstGeom>
          </p:spPr>
        </p:pic>
        <p:pic>
          <p:nvPicPr>
            <p:cNvPr id="27" name="Picture 26">
              <a:extLst>
                <a:ext uri="{FF2B5EF4-FFF2-40B4-BE49-F238E27FC236}">
                  <a16:creationId xmlns:a16="http://schemas.microsoft.com/office/drawing/2014/main" id="{299BB374-6C3E-E7F4-8657-2015DA49C5D2}"/>
                </a:ext>
              </a:extLst>
            </p:cNvPr>
            <p:cNvPicPr>
              <a:picLocks noChangeAspect="1"/>
            </p:cNvPicPr>
            <p:nvPr/>
          </p:nvPicPr>
          <p:blipFill>
            <a:blip r:embed="rId8"/>
            <a:stretch>
              <a:fillRect/>
            </a:stretch>
          </p:blipFill>
          <p:spPr>
            <a:xfrm>
              <a:off x="1494156" y="5672790"/>
              <a:ext cx="254000" cy="317500"/>
            </a:xfrm>
            <a:prstGeom prst="rect">
              <a:avLst/>
            </a:prstGeom>
          </p:spPr>
        </p:pic>
        <p:cxnSp>
          <p:nvCxnSpPr>
            <p:cNvPr id="28" name="Curved Connector 27">
              <a:extLst>
                <a:ext uri="{FF2B5EF4-FFF2-40B4-BE49-F238E27FC236}">
                  <a16:creationId xmlns:a16="http://schemas.microsoft.com/office/drawing/2014/main" id="{D2E9F8DD-6B1A-71A0-43BF-1BEC03EE28C5}"/>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E2AC7F9-2F26-F6B7-121A-3A5CC5C735E5}"/>
                </a:ext>
              </a:extLst>
            </p:cNvPr>
            <p:cNvPicPr>
              <a:picLocks noChangeAspect="1"/>
            </p:cNvPicPr>
            <p:nvPr/>
          </p:nvPicPr>
          <p:blipFill>
            <a:blip r:embed="rId9"/>
            <a:stretch>
              <a:fillRect/>
            </a:stretch>
          </p:blipFill>
          <p:spPr>
            <a:xfrm>
              <a:off x="136581" y="4244227"/>
              <a:ext cx="190500" cy="342900"/>
            </a:xfrm>
            <a:prstGeom prst="rect">
              <a:avLst/>
            </a:prstGeom>
          </p:spPr>
        </p:pic>
        <p:cxnSp>
          <p:nvCxnSpPr>
            <p:cNvPr id="30" name="Curved Connector 29">
              <a:extLst>
                <a:ext uri="{FF2B5EF4-FFF2-40B4-BE49-F238E27FC236}">
                  <a16:creationId xmlns:a16="http://schemas.microsoft.com/office/drawing/2014/main" id="{3D768CDF-2389-B8FC-3F22-2560E5ECCC6E}"/>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576B3E58-AF3B-A651-6787-437B343B64F5}"/>
              </a:ext>
            </a:extLst>
          </p:cNvPr>
          <p:cNvPicPr>
            <a:picLocks noChangeAspect="1"/>
          </p:cNvPicPr>
          <p:nvPr/>
        </p:nvPicPr>
        <p:blipFill>
          <a:blip r:embed="rId10"/>
          <a:stretch>
            <a:fillRect/>
          </a:stretch>
        </p:blipFill>
        <p:spPr>
          <a:xfrm>
            <a:off x="171364" y="1528263"/>
            <a:ext cx="1791713" cy="1192038"/>
          </a:xfrm>
          <a:prstGeom prst="rect">
            <a:avLst/>
          </a:prstGeom>
        </p:spPr>
      </p:pic>
      <p:grpSp>
        <p:nvGrpSpPr>
          <p:cNvPr id="7" name="Group 6">
            <a:extLst>
              <a:ext uri="{FF2B5EF4-FFF2-40B4-BE49-F238E27FC236}">
                <a16:creationId xmlns:a16="http://schemas.microsoft.com/office/drawing/2014/main" id="{1D29C7EC-700B-DA9F-B1EC-2C8B7562580F}"/>
              </a:ext>
            </a:extLst>
          </p:cNvPr>
          <p:cNvGrpSpPr/>
          <p:nvPr/>
        </p:nvGrpSpPr>
        <p:grpSpPr>
          <a:xfrm>
            <a:off x="3820392" y="2453071"/>
            <a:ext cx="5100348" cy="2224739"/>
            <a:chOff x="2750278" y="2621253"/>
            <a:chExt cx="5100348" cy="2224739"/>
          </a:xfrm>
        </p:grpSpPr>
        <p:pic>
          <p:nvPicPr>
            <p:cNvPr id="2" name="Picture 1">
              <a:extLst>
                <a:ext uri="{FF2B5EF4-FFF2-40B4-BE49-F238E27FC236}">
                  <a16:creationId xmlns:a16="http://schemas.microsoft.com/office/drawing/2014/main" id="{C6068953-57F6-F2DD-6BE5-2DFFF6F7F558}"/>
                </a:ext>
              </a:extLst>
            </p:cNvPr>
            <p:cNvPicPr>
              <a:picLocks noChangeAspect="1"/>
            </p:cNvPicPr>
            <p:nvPr/>
          </p:nvPicPr>
          <p:blipFill rotWithShape="1">
            <a:blip r:embed="rId11"/>
            <a:srcRect l="20301" r="21229" b="-1"/>
            <a:stretch/>
          </p:blipFill>
          <p:spPr>
            <a:xfrm>
              <a:off x="2750278" y="2627603"/>
              <a:ext cx="1916677" cy="2212039"/>
            </a:xfrm>
            <a:prstGeom prst="ellipse">
              <a:avLst/>
            </a:prstGeom>
          </p:spPr>
        </p:pic>
        <p:pic>
          <p:nvPicPr>
            <p:cNvPr id="3" name="Picture 6">
              <a:extLst>
                <a:ext uri="{FF2B5EF4-FFF2-40B4-BE49-F238E27FC236}">
                  <a16:creationId xmlns:a16="http://schemas.microsoft.com/office/drawing/2014/main" id="{B6E84F05-7FB7-239C-FAEF-D7FF2715A0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08205" y="2627603"/>
              <a:ext cx="2542421" cy="2212039"/>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FC0D151C-C287-1B17-94CB-8F031A0306FB}"/>
                </a:ext>
              </a:extLst>
            </p:cNvPr>
            <p:cNvCxnSpPr>
              <a:cxnSpLocks/>
              <a:stCxn id="2" idx="4"/>
              <a:endCxn id="3" idx="4"/>
            </p:cNvCxnSpPr>
            <p:nvPr/>
          </p:nvCxnSpPr>
          <p:spPr>
            <a:xfrm rot="16200000" flipH="1">
              <a:off x="5144016" y="3404242"/>
              <a:ext cx="12700" cy="2870799"/>
            </a:xfrm>
            <a:prstGeom prst="bentConnector3">
              <a:avLst>
                <a:gd name="adj1" fmla="val 5936181"/>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A892DAA3-1100-0A44-B4DC-A7C970E271A8}"/>
                </a:ext>
              </a:extLst>
            </p:cNvPr>
            <p:cNvCxnSpPr>
              <a:cxnSpLocks/>
            </p:cNvCxnSpPr>
            <p:nvPr/>
          </p:nvCxnSpPr>
          <p:spPr>
            <a:xfrm rot="16200000" flipV="1">
              <a:off x="5144017" y="1192203"/>
              <a:ext cx="12700" cy="2870799"/>
            </a:xfrm>
            <a:prstGeom prst="bentConnector3">
              <a:avLst>
                <a:gd name="adj1" fmla="val 6242520"/>
              </a:avLst>
            </a:prstGeom>
            <a:ln w="1206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7078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DAB26-39B5-2B7C-5D62-29967AFA81C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80EE3467-34B5-FD88-083E-111AAF6A2272}"/>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C3706A60-9FF8-69DD-4D9A-5A8E885C51FF}"/>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4F0DDD3D-A1BE-2020-778B-76EE68A3DB17}"/>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cxnSp>
        <p:nvCxnSpPr>
          <p:cNvPr id="21" name="Straight Arrow Connector 20">
            <a:extLst>
              <a:ext uri="{FF2B5EF4-FFF2-40B4-BE49-F238E27FC236}">
                <a16:creationId xmlns:a16="http://schemas.microsoft.com/office/drawing/2014/main" id="{556529E3-3F36-24B4-0D3E-83CD3D0DED42}"/>
              </a:ext>
            </a:extLst>
          </p:cNvPr>
          <p:cNvCxnSpPr>
            <a:cxnSpLocks/>
          </p:cNvCxnSpPr>
          <p:nvPr/>
        </p:nvCxnSpPr>
        <p:spPr>
          <a:xfrm flipH="1" flipV="1">
            <a:off x="6660405" y="2951268"/>
            <a:ext cx="1210868" cy="751659"/>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F7B9D89-D1C8-892A-91CA-E0FBEA04CCBB}"/>
              </a:ext>
            </a:extLst>
          </p:cNvPr>
          <p:cNvCxnSpPr>
            <a:cxnSpLocks/>
          </p:cNvCxnSpPr>
          <p:nvPr/>
        </p:nvCxnSpPr>
        <p:spPr>
          <a:xfrm flipH="1">
            <a:off x="6660405" y="3882223"/>
            <a:ext cx="1210868" cy="98596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C2D97D1-53C6-8DDB-340D-9E0802C4561F}"/>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3C2D97D1-53C6-8DDB-340D-9E0802C4561F}"/>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3"/>
                <a:stretch>
                  <a:fillRect b="-18750"/>
                </a:stretch>
              </a:blipFill>
            </p:spPr>
            <p:txBody>
              <a:bodyPr/>
              <a:lstStyle/>
              <a:p>
                <a:r>
                  <a:rPr lang="en-US">
                    <a:noFill/>
                  </a:rPr>
                  <a:t> </a:t>
                </a:r>
              </a:p>
            </p:txBody>
          </p:sp>
        </mc:Fallback>
      </mc:AlternateContent>
    </p:spTree>
    <p:extLst>
      <p:ext uri="{BB962C8B-B14F-4D97-AF65-F5344CB8AC3E}">
        <p14:creationId xmlns:p14="http://schemas.microsoft.com/office/powerpoint/2010/main" val="905695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0232-7EC8-4486-2E14-79FE0E243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4DE8A-77D0-666B-CD02-B8709609FFA5}"/>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95DB28B0-8045-AFC3-8542-E28B189D2267}"/>
              </a:ext>
            </a:extLst>
          </p:cNvPr>
          <p:cNvGrpSpPr/>
          <p:nvPr/>
        </p:nvGrpSpPr>
        <p:grpSpPr>
          <a:xfrm>
            <a:off x="5437104" y="2167221"/>
            <a:ext cx="987310" cy="2994232"/>
            <a:chOff x="805487" y="2189019"/>
            <a:chExt cx="1197887" cy="3379218"/>
          </a:xfrm>
        </p:grpSpPr>
        <p:sp>
          <p:nvSpPr>
            <p:cNvPr id="6" name="Rectangle 5">
              <a:extLst>
                <a:ext uri="{FF2B5EF4-FFF2-40B4-BE49-F238E27FC236}">
                  <a16:creationId xmlns:a16="http://schemas.microsoft.com/office/drawing/2014/main" id="{D8976521-C062-68B8-EF1E-AC1B477E458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sp>
          <p:nvSpPr>
            <p:cNvPr id="10" name="Rectangle 9">
              <a:extLst>
                <a:ext uri="{FF2B5EF4-FFF2-40B4-BE49-F238E27FC236}">
                  <a16:creationId xmlns:a16="http://schemas.microsoft.com/office/drawing/2014/main" id="{50BFB11E-209F-08B9-CC71-C23C53739C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grpSp>
      <p:pic>
        <p:nvPicPr>
          <p:cNvPr id="17" name="Picture 16">
            <a:extLst>
              <a:ext uri="{FF2B5EF4-FFF2-40B4-BE49-F238E27FC236}">
                <a16:creationId xmlns:a16="http://schemas.microsoft.com/office/drawing/2014/main" id="{91D95625-C083-32E1-B150-C4E6E9BC7ED2}"/>
              </a:ext>
            </a:extLst>
          </p:cNvPr>
          <p:cNvPicPr>
            <a:picLocks noChangeAspect="1"/>
          </p:cNvPicPr>
          <p:nvPr/>
        </p:nvPicPr>
        <p:blipFill rotWithShape="1">
          <a:blip r:embed="rId3"/>
          <a:srcRect r="77126" b="49881"/>
          <a:stretch/>
        </p:blipFill>
        <p:spPr>
          <a:xfrm>
            <a:off x="2022555" y="2428703"/>
            <a:ext cx="409826" cy="597430"/>
          </a:xfrm>
          <a:prstGeom prst="rect">
            <a:avLst/>
          </a:prstGeom>
        </p:spPr>
      </p:pic>
      <p:cxnSp>
        <p:nvCxnSpPr>
          <p:cNvPr id="21" name="Straight Arrow Connector 20">
            <a:extLst>
              <a:ext uri="{FF2B5EF4-FFF2-40B4-BE49-F238E27FC236}">
                <a16:creationId xmlns:a16="http://schemas.microsoft.com/office/drawing/2014/main" id="{F4BB152D-3448-1F88-D566-D54AFD638BF5}"/>
              </a:ext>
            </a:extLst>
          </p:cNvPr>
          <p:cNvCxnSpPr>
            <a:cxnSpLocks/>
          </p:cNvCxnSpPr>
          <p:nvPr/>
        </p:nvCxnSpPr>
        <p:spPr>
          <a:xfrm flipH="1" flipV="1">
            <a:off x="6660405" y="2951268"/>
            <a:ext cx="1210868" cy="751659"/>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34C812CF-1F25-7BC5-1780-8A6C5CFFDE53}"/>
              </a:ext>
            </a:extLst>
          </p:cNvPr>
          <p:cNvPicPr>
            <a:picLocks noChangeAspect="1"/>
          </p:cNvPicPr>
          <p:nvPr/>
        </p:nvPicPr>
        <p:blipFill rotWithShape="1">
          <a:blip r:embed="rId3"/>
          <a:srcRect t="50000" r="77127" b="-1665"/>
          <a:stretch/>
        </p:blipFill>
        <p:spPr>
          <a:xfrm>
            <a:off x="2022553" y="4545606"/>
            <a:ext cx="409827" cy="615848"/>
          </a:xfrm>
          <a:prstGeom prst="rect">
            <a:avLst/>
          </a:prstGeom>
        </p:spPr>
      </p:pic>
      <p:cxnSp>
        <p:nvCxnSpPr>
          <p:cNvPr id="24" name="Straight Arrow Connector 23">
            <a:extLst>
              <a:ext uri="{FF2B5EF4-FFF2-40B4-BE49-F238E27FC236}">
                <a16:creationId xmlns:a16="http://schemas.microsoft.com/office/drawing/2014/main" id="{D24365C4-A2BB-16C9-9699-C8CEB72A2FC0}"/>
              </a:ext>
            </a:extLst>
          </p:cNvPr>
          <p:cNvCxnSpPr>
            <a:cxnSpLocks/>
          </p:cNvCxnSpPr>
          <p:nvPr/>
        </p:nvCxnSpPr>
        <p:spPr>
          <a:xfrm flipH="1">
            <a:off x="6660405" y="3882223"/>
            <a:ext cx="1210868" cy="985964"/>
          </a:xfrm>
          <a:prstGeom prst="straightConnector1">
            <a:avLst/>
          </a:prstGeom>
          <a:ln>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8D38DA7-2915-BA67-E236-91A59B1CCBFA}"/>
                  </a:ext>
                </a:extLst>
              </p:cNvPr>
              <p:cNvSpPr/>
              <p:nvPr/>
            </p:nvSpPr>
            <p:spPr>
              <a:xfrm>
                <a:off x="7871273" y="3588174"/>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𝑏𝑜𝑥𝑒𝑠</m:t>
                      </m:r>
                      <m:r>
                        <a:rPr lang="en-US" sz="2000" b="0" i="1" smtClean="0">
                          <a:solidFill>
                            <a:schemeClr val="accent6">
                              <a:lumMod val="75000"/>
                            </a:schemeClr>
                          </a:solidFill>
                          <a:latin typeface="Cambria Math" panose="02040503050406030204" pitchFamily="18" charset="0"/>
                        </a:rPr>
                        <m:t>=</m:t>
                      </m:r>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29" name="Rectangle 28">
                <a:extLst>
                  <a:ext uri="{FF2B5EF4-FFF2-40B4-BE49-F238E27FC236}">
                    <a16:creationId xmlns:a16="http://schemas.microsoft.com/office/drawing/2014/main" id="{98D38DA7-2915-BA67-E236-91A59B1CCBFA}"/>
                  </a:ext>
                </a:extLst>
              </p:cNvPr>
              <p:cNvSpPr>
                <a:spLocks noRot="1" noChangeAspect="1" noMove="1" noResize="1" noEditPoints="1" noAdjustHandles="1" noChangeArrowheads="1" noChangeShapeType="1" noTextEdit="1"/>
              </p:cNvSpPr>
              <p:nvPr/>
            </p:nvSpPr>
            <p:spPr>
              <a:xfrm>
                <a:off x="7871273" y="3588174"/>
                <a:ext cx="3183744" cy="400110"/>
              </a:xfrm>
              <a:prstGeom prst="rect">
                <a:avLst/>
              </a:prstGeom>
              <a:blipFill>
                <a:blip r:embed="rId4"/>
                <a:stretch>
                  <a:fillRect b="-1875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8DC8FFF-BD1D-EA55-0641-4679038DB2EA}"/>
              </a:ext>
            </a:extLst>
          </p:cNvPr>
          <p:cNvCxnSpPr>
            <a:cxnSpLocks/>
          </p:cNvCxnSpPr>
          <p:nvPr/>
        </p:nvCxnSpPr>
        <p:spPr>
          <a:xfrm flipV="1">
            <a:off x="1542953" y="2829888"/>
            <a:ext cx="358996" cy="597430"/>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EAA6E07F-EA95-0B1D-262C-2CFDE929B737}"/>
              </a:ext>
            </a:extLst>
          </p:cNvPr>
          <p:cNvCxnSpPr>
            <a:cxnSpLocks/>
          </p:cNvCxnSpPr>
          <p:nvPr/>
        </p:nvCxnSpPr>
        <p:spPr>
          <a:xfrm>
            <a:off x="1644734" y="4140201"/>
            <a:ext cx="294578" cy="452824"/>
          </a:xfrm>
          <a:prstGeom prst="straightConnector1">
            <a:avLst/>
          </a:prstGeom>
          <a:ln>
            <a:solidFill>
              <a:schemeClr val="accent6">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F9FA44E-C60A-9026-CC00-F18F959B3DEE}"/>
                  </a:ext>
                </a:extLst>
              </p:cNvPr>
              <p:cNvSpPr/>
              <p:nvPr/>
            </p:nvSpPr>
            <p:spPr>
              <a:xfrm>
                <a:off x="-451555" y="3526885"/>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6">
                              <a:lumMod val="75000"/>
                            </a:schemeClr>
                          </a:solidFill>
                          <a:latin typeface="Cambria Math" panose="02040503050406030204" pitchFamily="18" charset="0"/>
                        </a:rPr>
                        <m:t>𝑠𝑡𝑎𝑡𝑒</m:t>
                      </m:r>
                      <m:r>
                        <a:rPr lang="en-US" sz="2000" b="0" i="1" smtClean="0">
                          <a:solidFill>
                            <a:schemeClr val="accent6">
                              <a:lumMod val="75000"/>
                            </a:schemeClr>
                          </a:solidFill>
                          <a:latin typeface="Cambria Math" panose="02040503050406030204" pitchFamily="18" charset="0"/>
                        </a:rPr>
                        <m:t> </m:t>
                      </m:r>
                      <m:r>
                        <a:rPr lang="en-US" sz="2000" b="0" i="1" smtClean="0">
                          <a:solidFill>
                            <a:schemeClr val="accent6">
                              <a:lumMod val="75000"/>
                            </a:schemeClr>
                          </a:solidFill>
                          <a:latin typeface="Cambria Math" panose="02040503050406030204" pitchFamily="18" charset="0"/>
                        </a:rPr>
                        <m:t>𝑣𝑎𝑟𝑖𝑎𝑏𝑙𝑒𝑠</m:t>
                      </m:r>
                    </m:oMath>
                  </m:oMathPara>
                </a14:m>
                <a:endParaRPr lang="en-US" sz="2000" dirty="0">
                  <a:solidFill>
                    <a:schemeClr val="accent6">
                      <a:lumMod val="75000"/>
                    </a:schemeClr>
                  </a:solidFill>
                </a:endParaRPr>
              </a:p>
            </p:txBody>
          </p:sp>
        </mc:Choice>
        <mc:Fallback xmlns="">
          <p:sp>
            <p:nvSpPr>
              <p:cNvPr id="32" name="Rectangle 31">
                <a:extLst>
                  <a:ext uri="{FF2B5EF4-FFF2-40B4-BE49-F238E27FC236}">
                    <a16:creationId xmlns:a16="http://schemas.microsoft.com/office/drawing/2014/main" id="{7F9FA44E-C60A-9026-CC00-F18F959B3DEE}"/>
                  </a:ext>
                </a:extLst>
              </p:cNvPr>
              <p:cNvSpPr>
                <a:spLocks noRot="1" noChangeAspect="1" noMove="1" noResize="1" noEditPoints="1" noAdjustHandles="1" noChangeArrowheads="1" noChangeShapeType="1" noTextEdit="1"/>
              </p:cNvSpPr>
              <p:nvPr/>
            </p:nvSpPr>
            <p:spPr>
              <a:xfrm>
                <a:off x="-451555" y="3526885"/>
                <a:ext cx="3183744" cy="400110"/>
              </a:xfrm>
              <a:prstGeom prst="rect">
                <a:avLst/>
              </a:prstGeom>
              <a:blipFill>
                <a:blip r:embed="rId5"/>
                <a:stretch>
                  <a:fillRect b="-1515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731F4755-8BCB-3C04-8217-E9DF226578F0}"/>
              </a:ext>
            </a:extLst>
          </p:cNvPr>
          <p:cNvSpPr/>
          <p:nvPr/>
        </p:nvSpPr>
        <p:spPr>
          <a:xfrm>
            <a:off x="2022553" y="2318364"/>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5A8B9C8-75BD-25D9-7173-71F3D8FE4CE5}"/>
              </a:ext>
            </a:extLst>
          </p:cNvPr>
          <p:cNvSpPr/>
          <p:nvPr/>
        </p:nvSpPr>
        <p:spPr>
          <a:xfrm>
            <a:off x="2074340" y="4486570"/>
            <a:ext cx="358040" cy="400110"/>
          </a:xfrm>
          <a:prstGeom prst="rect">
            <a:avLst/>
          </a:prstGeom>
          <a:solidFill>
            <a:srgbClr val="00B05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36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28E3-AD6C-7BD7-8DF9-4AEA0C05C83D}"/>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402A6143-A767-0A51-45C5-5CD24E5BB402}"/>
              </a:ext>
            </a:extLst>
          </p:cNvPr>
          <p:cNvPicPr>
            <a:picLocks noGrp="1" noChangeAspect="1"/>
          </p:cNvPicPr>
          <p:nvPr>
            <p:ph idx="1"/>
          </p:nvPr>
        </p:nvPicPr>
        <p:blipFill>
          <a:blip r:embed="rId3"/>
          <a:stretch>
            <a:fillRect/>
          </a:stretch>
        </p:blipFill>
        <p:spPr>
          <a:xfrm>
            <a:off x="2442712" y="1271239"/>
            <a:ext cx="7306575" cy="4883828"/>
          </a:xfrm>
        </p:spPr>
      </p:pic>
    </p:spTree>
    <p:extLst>
      <p:ext uri="{BB962C8B-B14F-4D97-AF65-F5344CB8AC3E}">
        <p14:creationId xmlns:p14="http://schemas.microsoft.com/office/powerpoint/2010/main" val="1600216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ACADA-60C7-F2D3-DC89-012C8C82A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55CF2-89BA-DC66-7318-75E4BE018ED3}"/>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FC30744B-DFBD-5545-0E58-8CEF8E5EC1BA}"/>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0CDA2977-8080-34A7-8438-DA5A60178219}"/>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F0F77408-BBDC-4C07-C413-689E57B14B37}"/>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9B733E82-0E67-0BC2-C2E0-02DB7BDE9286}"/>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58B0046-9E7D-2315-6D59-7E4CFB82793B}"/>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F306B429-DDD5-E628-EB8C-176A66EE4BE0}"/>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3358587E-A740-2B94-2E69-E2F4A6528B35}"/>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1C065AA2-A3A9-0C3F-4D02-6AB9A0FB727A}"/>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B1AAE357-25FC-EA41-B560-7029647B0FC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E84D5F58-8646-5344-D7B6-06AD64052DC8}"/>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EB0EC252-6570-1B9E-EEEF-B6CC38B2122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E0992C58-BC95-EB70-F324-1611CA52256D}"/>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814D6B05-4350-8130-6078-F2A743D85579}"/>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6729355-8B28-6749-47FA-ADE5EE0E8840}"/>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76729355-8B28-6749-47FA-ADE5EE0E8840}"/>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0AED4E7-45F6-7EEF-B3BF-D5E388814953}"/>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67A27D6-B2AB-6068-4802-1D73F9B6BC33}"/>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17909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3CC25-9FD0-13F7-58D4-4AFE7E584A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D8ECA-8D42-F31C-C635-A603149D5ED0}"/>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C2DA9223-9DC7-1BA0-367E-FD33D085E213}"/>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725575AC-AA81-BCE2-AAA0-F344324D88A5}"/>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8E835DB3-9EC0-86A9-D67F-4F69D84CA708}"/>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B05A84CF-7FC8-56AA-7B34-C3C4D95986E5}"/>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3058599-62F4-48D6-1C58-6FEEC50F6675}"/>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4C833548-191E-FA9E-7CC6-B9BB7FB83A04}"/>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DABDC63-DDB5-52F2-5105-5EF5480A435C}"/>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8744E5BD-7BCD-4B4F-1C8E-7925549D6785}"/>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9FA2D858-6F7B-6587-3972-15C50953F438}"/>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8EAC524-AE40-8D57-3674-8E6C930A3CEE}"/>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6185B889-9ED8-DDE4-4987-72BC1368BCCC}"/>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7CE9D50-94E6-9E94-C914-521651DF1DB5}"/>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D3632D43-0955-1791-E9CB-28640CE88997}"/>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E998F7B-D7C7-054A-C69F-F5DE848BFF02}"/>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3E998F7B-D7C7-054A-C69F-F5DE848BFF02}"/>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492172C-88C4-4EF6-1D4B-7FBD58CF65D4}"/>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9B77C327-26DC-9A69-2E68-AFE2860F9810}"/>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86963F79-12C3-A3A2-1699-99F2B87AA037}"/>
                  </a:ext>
                </a:extLst>
              </p:cNvPr>
              <p:cNvSpPr/>
              <p:nvPr/>
            </p:nvSpPr>
            <p:spPr>
              <a:xfrm>
                <a:off x="6802462" y="1735331"/>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39" name="Rectangle 38">
                <a:extLst>
                  <a:ext uri="{FF2B5EF4-FFF2-40B4-BE49-F238E27FC236}">
                    <a16:creationId xmlns:a16="http://schemas.microsoft.com/office/drawing/2014/main" id="{86963F79-12C3-A3A2-1699-99F2B87AA037}"/>
                  </a:ext>
                </a:extLst>
              </p:cNvPr>
              <p:cNvSpPr>
                <a:spLocks noRot="1" noChangeAspect="1" noMove="1" noResize="1" noEditPoints="1" noAdjustHandles="1" noChangeArrowheads="1" noChangeShapeType="1" noTextEdit="1"/>
              </p:cNvSpPr>
              <p:nvPr/>
            </p:nvSpPr>
            <p:spPr>
              <a:xfrm>
                <a:off x="6802462" y="1735331"/>
                <a:ext cx="3183744" cy="400110"/>
              </a:xfrm>
              <a:prstGeom prst="rect">
                <a:avLst/>
              </a:prstGeom>
              <a:blipFill>
                <a:blip r:embed="rId8"/>
                <a:stretch>
                  <a:fillRect l="-794" r="-18254"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7F1F4E3-8A80-D15F-78D1-72272CA4BA09}"/>
                  </a:ext>
                </a:extLst>
              </p:cNvPr>
              <p:cNvSpPr/>
              <p:nvPr/>
            </p:nvSpPr>
            <p:spPr>
              <a:xfrm flipH="1">
                <a:off x="1229684" y="4238380"/>
                <a:ext cx="451478"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0" name="Rectangle 39">
                <a:extLst>
                  <a:ext uri="{FF2B5EF4-FFF2-40B4-BE49-F238E27FC236}">
                    <a16:creationId xmlns:a16="http://schemas.microsoft.com/office/drawing/2014/main" id="{D7F1F4E3-8A80-D15F-78D1-72272CA4BA09}"/>
                  </a:ext>
                </a:extLst>
              </p:cNvPr>
              <p:cNvSpPr>
                <a:spLocks noRot="1" noChangeAspect="1" noMove="1" noResize="1" noEditPoints="1" noAdjustHandles="1" noChangeArrowheads="1" noChangeShapeType="1" noTextEdit="1"/>
              </p:cNvSpPr>
              <p:nvPr/>
            </p:nvSpPr>
            <p:spPr>
              <a:xfrm flipH="1">
                <a:off x="1229684" y="4238380"/>
                <a:ext cx="451478" cy="400110"/>
              </a:xfrm>
              <a:prstGeom prst="rect">
                <a:avLst/>
              </a:prstGeom>
              <a:blipFill>
                <a:blip r:embed="rId9"/>
                <a:stretch>
                  <a:fillRect l="-5405" r="-74054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2CC54C19-2F3A-71B4-441C-64C2A2789723}"/>
                  </a:ext>
                </a:extLst>
              </p:cNvPr>
              <p:cNvSpPr/>
              <p:nvPr/>
            </p:nvSpPr>
            <p:spPr>
              <a:xfrm>
                <a:off x="2202383" y="3227263"/>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𝑚𝑢𝑠𝑠𝑒𝑙</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1" name="Rectangle 40">
                <a:extLst>
                  <a:ext uri="{FF2B5EF4-FFF2-40B4-BE49-F238E27FC236}">
                    <a16:creationId xmlns:a16="http://schemas.microsoft.com/office/drawing/2014/main" id="{2CC54C19-2F3A-71B4-441C-64C2A2789723}"/>
                  </a:ext>
                </a:extLst>
              </p:cNvPr>
              <p:cNvSpPr>
                <a:spLocks noRot="1" noChangeAspect="1" noMove="1" noResize="1" noEditPoints="1" noAdjustHandles="1" noChangeArrowheads="1" noChangeShapeType="1" noTextEdit="1"/>
              </p:cNvSpPr>
              <p:nvPr/>
            </p:nvSpPr>
            <p:spPr>
              <a:xfrm>
                <a:off x="2202383" y="3227263"/>
                <a:ext cx="3183744" cy="400110"/>
              </a:xfrm>
              <a:prstGeom prst="rect">
                <a:avLst/>
              </a:prstGeom>
              <a:blipFill>
                <a:blip r:embed="rId10"/>
                <a:stretch>
                  <a:fillRect l="-794" r="-1269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F0D03CC-61ED-4DF7-4146-0748BBE1832D}"/>
                  </a:ext>
                </a:extLst>
              </p:cNvPr>
              <p:cNvSpPr/>
              <p:nvPr/>
            </p:nvSpPr>
            <p:spPr>
              <a:xfrm>
                <a:off x="2253360" y="5403876"/>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𝑑𝑒𝑎𝑡h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𝑠𝑡𝑎𝑟𝑓𝑖𝑠h</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𝑝𝑜𝑝𝑢𝑙𝑎𝑡𝑖𝑜𝑛</m:t>
                      </m:r>
                      <m:r>
                        <a:rPr lang="en-US" sz="2000" b="0" i="1" smtClean="0">
                          <a:solidFill>
                            <a:schemeClr val="accent2">
                              <a:lumMod val="75000"/>
                            </a:schemeClr>
                          </a:solidFill>
                          <a:latin typeface="Cambria Math" panose="02040503050406030204" pitchFamily="18" charset="0"/>
                        </a:rPr>
                        <m:t>)</m:t>
                      </m:r>
                    </m:oMath>
                  </m:oMathPara>
                </a14:m>
                <a:endParaRPr lang="en-US" sz="2000" dirty="0">
                  <a:solidFill>
                    <a:schemeClr val="accent2">
                      <a:lumMod val="75000"/>
                    </a:schemeClr>
                  </a:solidFill>
                </a:endParaRPr>
              </a:p>
            </p:txBody>
          </p:sp>
        </mc:Choice>
        <mc:Fallback xmlns="">
          <p:sp>
            <p:nvSpPr>
              <p:cNvPr id="42" name="Rectangle 41">
                <a:extLst>
                  <a:ext uri="{FF2B5EF4-FFF2-40B4-BE49-F238E27FC236}">
                    <a16:creationId xmlns:a16="http://schemas.microsoft.com/office/drawing/2014/main" id="{BF0D03CC-61ED-4DF7-4146-0748BBE1832D}"/>
                  </a:ext>
                </a:extLst>
              </p:cNvPr>
              <p:cNvSpPr>
                <a:spLocks noRot="1" noChangeAspect="1" noMove="1" noResize="1" noEditPoints="1" noAdjustHandles="1" noChangeArrowheads="1" noChangeShapeType="1" noTextEdit="1"/>
              </p:cNvSpPr>
              <p:nvPr/>
            </p:nvSpPr>
            <p:spPr>
              <a:xfrm>
                <a:off x="2253360" y="5403876"/>
                <a:ext cx="3183744" cy="400110"/>
              </a:xfrm>
              <a:prstGeom prst="rect">
                <a:avLst/>
              </a:prstGeom>
              <a:blipFill>
                <a:blip r:embed="rId11"/>
                <a:stretch>
                  <a:fillRect l="-794" r="-17460" b="-18750"/>
                </a:stretch>
              </a:blipFill>
            </p:spPr>
            <p:txBody>
              <a:bodyPr/>
              <a:lstStyle/>
              <a:p>
                <a:r>
                  <a:rPr lang="en-US">
                    <a:noFill/>
                  </a:rPr>
                  <a:t> </a:t>
                </a:r>
              </a:p>
            </p:txBody>
          </p:sp>
        </mc:Fallback>
      </mc:AlternateContent>
    </p:spTree>
    <p:extLst>
      <p:ext uri="{BB962C8B-B14F-4D97-AF65-F5344CB8AC3E}">
        <p14:creationId xmlns:p14="http://schemas.microsoft.com/office/powerpoint/2010/main" val="3618050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9D763-AD8F-68C1-ABC3-06A6D7465C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DFF85-97FD-F449-C6F4-A9A4871A19C6}"/>
              </a:ext>
            </a:extLst>
          </p:cNvPr>
          <p:cNvSpPr>
            <a:spLocks noGrp="1"/>
          </p:cNvSpPr>
          <p:nvPr>
            <p:ph type="title"/>
          </p:nvPr>
        </p:nvSpPr>
        <p:spPr/>
        <p:txBody>
          <a:bodyPr/>
          <a:lstStyle/>
          <a:p>
            <a:r>
              <a:rPr lang="en-US" dirty="0"/>
              <a:t>How to construct a population model</a:t>
            </a:r>
          </a:p>
        </p:txBody>
      </p:sp>
      <p:grpSp>
        <p:nvGrpSpPr>
          <p:cNvPr id="4" name="Group 3">
            <a:extLst>
              <a:ext uri="{FF2B5EF4-FFF2-40B4-BE49-F238E27FC236}">
                <a16:creationId xmlns:a16="http://schemas.microsoft.com/office/drawing/2014/main" id="{7C0E950C-2C8C-208F-2A12-730D9B4ABB94}"/>
              </a:ext>
            </a:extLst>
          </p:cNvPr>
          <p:cNvGrpSpPr/>
          <p:nvPr/>
        </p:nvGrpSpPr>
        <p:grpSpPr>
          <a:xfrm>
            <a:off x="4885785" y="1831554"/>
            <a:ext cx="1916677" cy="3792623"/>
            <a:chOff x="136581" y="1810193"/>
            <a:chExt cx="2325472" cy="4280263"/>
          </a:xfrm>
        </p:grpSpPr>
        <p:sp>
          <p:nvSpPr>
            <p:cNvPr id="6" name="Rectangle 5">
              <a:extLst>
                <a:ext uri="{FF2B5EF4-FFF2-40B4-BE49-F238E27FC236}">
                  <a16:creationId xmlns:a16="http://schemas.microsoft.com/office/drawing/2014/main" id="{E4DECAD9-71FE-A3E0-2DA0-3F77D5820974}"/>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7" name="Curved Connector 6">
              <a:extLst>
                <a:ext uri="{FF2B5EF4-FFF2-40B4-BE49-F238E27FC236}">
                  <a16:creationId xmlns:a16="http://schemas.microsoft.com/office/drawing/2014/main" id="{EDAE644F-0B7D-1425-69E4-F8C84433F25A}"/>
                </a:ext>
              </a:extLst>
            </p:cNvPr>
            <p:cNvCxnSpPr>
              <a:cxnSpLocks/>
              <a:stCxn id="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5EBC1AAF-49B8-2996-372A-54753FAC9D5A}"/>
                </a:ext>
              </a:extLst>
            </p:cNvPr>
            <p:cNvCxnSpPr>
              <a:cxnSpLocks/>
              <a:stCxn id="10"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3B9D66-2A97-CC4D-EF48-3CA167B6714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11" name="Picture 10">
              <a:extLst>
                <a:ext uri="{FF2B5EF4-FFF2-40B4-BE49-F238E27FC236}">
                  <a16:creationId xmlns:a16="http://schemas.microsoft.com/office/drawing/2014/main" id="{D5FBB7B9-EBD4-EDCD-2A98-45F1AAAEA27F}"/>
                </a:ext>
              </a:extLst>
            </p:cNvPr>
            <p:cNvPicPr>
              <a:picLocks noChangeAspect="1"/>
            </p:cNvPicPr>
            <p:nvPr/>
          </p:nvPicPr>
          <p:blipFill>
            <a:blip r:embed="rId3"/>
            <a:stretch>
              <a:fillRect/>
            </a:stretch>
          </p:blipFill>
          <p:spPr>
            <a:xfrm>
              <a:off x="2117343" y="1810193"/>
              <a:ext cx="344710" cy="369332"/>
            </a:xfrm>
            <a:prstGeom prst="rect">
              <a:avLst/>
            </a:prstGeom>
          </p:spPr>
        </p:pic>
        <p:pic>
          <p:nvPicPr>
            <p:cNvPr id="12" name="Picture 11">
              <a:extLst>
                <a:ext uri="{FF2B5EF4-FFF2-40B4-BE49-F238E27FC236}">
                  <a16:creationId xmlns:a16="http://schemas.microsoft.com/office/drawing/2014/main" id="{B14CDF53-BF5B-A85A-C8DA-69880BFC8527}"/>
                </a:ext>
              </a:extLst>
            </p:cNvPr>
            <p:cNvPicPr>
              <a:picLocks noChangeAspect="1"/>
            </p:cNvPicPr>
            <p:nvPr/>
          </p:nvPicPr>
          <p:blipFill>
            <a:blip r:embed="rId4"/>
            <a:stretch>
              <a:fillRect/>
            </a:stretch>
          </p:blipFill>
          <p:spPr>
            <a:xfrm>
              <a:off x="1579079" y="3503080"/>
              <a:ext cx="266700" cy="419100"/>
            </a:xfrm>
            <a:prstGeom prst="rect">
              <a:avLst/>
            </a:prstGeom>
          </p:spPr>
        </p:pic>
        <p:pic>
          <p:nvPicPr>
            <p:cNvPr id="13" name="Picture 12">
              <a:extLst>
                <a:ext uri="{FF2B5EF4-FFF2-40B4-BE49-F238E27FC236}">
                  <a16:creationId xmlns:a16="http://schemas.microsoft.com/office/drawing/2014/main" id="{3389B029-3E8D-4C58-997E-353B50C9CE07}"/>
                </a:ext>
              </a:extLst>
            </p:cNvPr>
            <p:cNvPicPr>
              <a:picLocks noChangeAspect="1"/>
            </p:cNvPicPr>
            <p:nvPr/>
          </p:nvPicPr>
          <p:blipFill>
            <a:blip r:embed="rId5"/>
            <a:stretch>
              <a:fillRect/>
            </a:stretch>
          </p:blipFill>
          <p:spPr>
            <a:xfrm>
              <a:off x="1494156" y="5672790"/>
              <a:ext cx="254000" cy="317500"/>
            </a:xfrm>
            <a:prstGeom prst="rect">
              <a:avLst/>
            </a:prstGeom>
          </p:spPr>
        </p:pic>
        <p:cxnSp>
          <p:nvCxnSpPr>
            <p:cNvPr id="14" name="Curved Connector 13">
              <a:extLst>
                <a:ext uri="{FF2B5EF4-FFF2-40B4-BE49-F238E27FC236}">
                  <a16:creationId xmlns:a16="http://schemas.microsoft.com/office/drawing/2014/main" id="{F7F3E80F-B276-9934-2470-D9554D5ACF4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FD95C05-BBCA-F342-9015-341F2A07F4D9}"/>
                </a:ext>
              </a:extLst>
            </p:cNvPr>
            <p:cNvPicPr>
              <a:picLocks noChangeAspect="1"/>
            </p:cNvPicPr>
            <p:nvPr/>
          </p:nvPicPr>
          <p:blipFill>
            <a:blip r:embed="rId6"/>
            <a:stretch>
              <a:fillRect/>
            </a:stretch>
          </p:blipFill>
          <p:spPr>
            <a:xfrm>
              <a:off x="136581" y="4244227"/>
              <a:ext cx="190500" cy="342900"/>
            </a:xfrm>
            <a:prstGeom prst="rect">
              <a:avLst/>
            </a:prstGeom>
          </p:spPr>
        </p:pic>
        <p:cxnSp>
          <p:nvCxnSpPr>
            <p:cNvPr id="16" name="Curved Connector 15">
              <a:extLst>
                <a:ext uri="{FF2B5EF4-FFF2-40B4-BE49-F238E27FC236}">
                  <a16:creationId xmlns:a16="http://schemas.microsoft.com/office/drawing/2014/main" id="{DA70C259-109B-8B32-D5F8-C614C41B5C0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20">
            <a:extLst>
              <a:ext uri="{FF2B5EF4-FFF2-40B4-BE49-F238E27FC236}">
                <a16:creationId xmlns:a16="http://schemas.microsoft.com/office/drawing/2014/main" id="{BB7B9978-814A-B882-84F4-03BCF3C3BFD4}"/>
              </a:ext>
            </a:extLst>
          </p:cNvPr>
          <p:cNvCxnSpPr>
            <a:cxnSpLocks/>
          </p:cNvCxnSpPr>
          <p:nvPr/>
        </p:nvCxnSpPr>
        <p:spPr>
          <a:xfrm flipH="1" flipV="1">
            <a:off x="6689767" y="2428702"/>
            <a:ext cx="1142004" cy="1597177"/>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39C4618-F9F9-3410-66FD-1AA8218FC552}"/>
              </a:ext>
            </a:extLst>
          </p:cNvPr>
          <p:cNvCxnSpPr>
            <a:cxnSpLocks/>
          </p:cNvCxnSpPr>
          <p:nvPr/>
        </p:nvCxnSpPr>
        <p:spPr>
          <a:xfrm flipH="1">
            <a:off x="6327880" y="4140201"/>
            <a:ext cx="1503891" cy="1263675"/>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3A7EDD3-8E89-CE37-1D4C-177F51E8148D}"/>
                  </a:ext>
                </a:extLst>
              </p:cNvPr>
              <p:cNvSpPr/>
              <p:nvPr/>
            </p:nvSpPr>
            <p:spPr>
              <a:xfrm>
                <a:off x="7831771" y="3892008"/>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𝑠𝑜𝑙𝑖𝑑</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𝑙𝑖𝑛𝑒𝑠</m:t>
                      </m:r>
                      <m:r>
                        <a:rPr lang="en-US" sz="2000" b="0" i="1" smtClean="0">
                          <a:solidFill>
                            <a:schemeClr val="accent2">
                              <a:lumMod val="75000"/>
                            </a:schemeClr>
                          </a:solidFill>
                          <a:latin typeface="Cambria Math" panose="02040503050406030204" pitchFamily="18" charset="0"/>
                        </a:rPr>
                        <m:t>=</m:t>
                      </m:r>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29" name="Rectangle 28">
                <a:extLst>
                  <a:ext uri="{FF2B5EF4-FFF2-40B4-BE49-F238E27FC236}">
                    <a16:creationId xmlns:a16="http://schemas.microsoft.com/office/drawing/2014/main" id="{03A7EDD3-8E89-CE37-1D4C-177F51E8148D}"/>
                  </a:ext>
                </a:extLst>
              </p:cNvPr>
              <p:cNvSpPr>
                <a:spLocks noRot="1" noChangeAspect="1" noMove="1" noResize="1" noEditPoints="1" noAdjustHandles="1" noChangeArrowheads="1" noChangeShapeType="1" noTextEdit="1"/>
              </p:cNvSpPr>
              <p:nvPr/>
            </p:nvSpPr>
            <p:spPr>
              <a:xfrm>
                <a:off x="7831771" y="3892008"/>
                <a:ext cx="3183744" cy="400110"/>
              </a:xfrm>
              <a:prstGeom prst="rect">
                <a:avLst/>
              </a:prstGeom>
              <a:blipFill>
                <a:blip r:embed="rId7"/>
                <a:stretch>
                  <a:fillRect b="-187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AA5A7ED8-EC71-A803-F948-B326840CDB30}"/>
              </a:ext>
            </a:extLst>
          </p:cNvPr>
          <p:cNvCxnSpPr>
            <a:cxnSpLocks/>
          </p:cNvCxnSpPr>
          <p:nvPr/>
        </p:nvCxnSpPr>
        <p:spPr>
          <a:xfrm flipH="1" flipV="1">
            <a:off x="6396304" y="3575317"/>
            <a:ext cx="1435467" cy="464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A88EA94-D31C-024A-82E2-6E167D6A62BF}"/>
              </a:ext>
            </a:extLst>
          </p:cNvPr>
          <p:cNvCxnSpPr>
            <a:cxnSpLocks/>
          </p:cNvCxnSpPr>
          <p:nvPr/>
        </p:nvCxnSpPr>
        <p:spPr>
          <a:xfrm flipH="1" flipV="1">
            <a:off x="6004712" y="3936231"/>
            <a:ext cx="1827059" cy="179296"/>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pic>
        <p:nvPicPr>
          <p:cNvPr id="3" name="Picture 2">
            <a:extLst>
              <a:ext uri="{FF2B5EF4-FFF2-40B4-BE49-F238E27FC236}">
                <a16:creationId xmlns:a16="http://schemas.microsoft.com/office/drawing/2014/main" id="{B6F737B2-8624-9968-3268-F1C43665B8E8}"/>
              </a:ext>
            </a:extLst>
          </p:cNvPr>
          <p:cNvPicPr>
            <a:picLocks noChangeAspect="1"/>
          </p:cNvPicPr>
          <p:nvPr/>
        </p:nvPicPr>
        <p:blipFill rotWithShape="1">
          <a:blip r:embed="rId8"/>
          <a:srcRect l="2" r="-4954" b="49881"/>
          <a:stretch/>
        </p:blipFill>
        <p:spPr>
          <a:xfrm>
            <a:off x="2022555" y="2428703"/>
            <a:ext cx="1880372" cy="597430"/>
          </a:xfrm>
          <a:prstGeom prst="rect">
            <a:avLst/>
          </a:prstGeom>
        </p:spPr>
      </p:pic>
      <p:pic>
        <p:nvPicPr>
          <p:cNvPr id="5" name="Picture 4">
            <a:extLst>
              <a:ext uri="{FF2B5EF4-FFF2-40B4-BE49-F238E27FC236}">
                <a16:creationId xmlns:a16="http://schemas.microsoft.com/office/drawing/2014/main" id="{E16FDD25-9DA2-30AC-56F2-9755374AB17B}"/>
              </a:ext>
            </a:extLst>
          </p:cNvPr>
          <p:cNvPicPr>
            <a:picLocks noChangeAspect="1"/>
          </p:cNvPicPr>
          <p:nvPr/>
        </p:nvPicPr>
        <p:blipFill rotWithShape="1">
          <a:blip r:embed="rId8"/>
          <a:srcRect l="-3" t="50000" r="-4944" b="-9437"/>
          <a:stretch/>
        </p:blipFill>
        <p:spPr>
          <a:xfrm>
            <a:off x="2022553" y="4545605"/>
            <a:ext cx="1880366" cy="708489"/>
          </a:xfrm>
          <a:prstGeom prst="rect">
            <a:avLst/>
          </a:prstGeom>
        </p:spPr>
      </p:pic>
      <p:cxnSp>
        <p:nvCxnSpPr>
          <p:cNvPr id="9" name="Straight Arrow Connector 8">
            <a:extLst>
              <a:ext uri="{FF2B5EF4-FFF2-40B4-BE49-F238E27FC236}">
                <a16:creationId xmlns:a16="http://schemas.microsoft.com/office/drawing/2014/main" id="{1E13FC29-F857-2B90-A690-60E538501868}"/>
              </a:ext>
            </a:extLst>
          </p:cNvPr>
          <p:cNvCxnSpPr>
            <a:cxnSpLocks/>
          </p:cNvCxnSpPr>
          <p:nvPr/>
        </p:nvCxnSpPr>
        <p:spPr>
          <a:xfrm flipV="1">
            <a:off x="2437611" y="2981805"/>
            <a:ext cx="358996" cy="59743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2EB96B1A-D4BE-3B4B-F976-920C0C277D58}"/>
              </a:ext>
            </a:extLst>
          </p:cNvPr>
          <p:cNvCxnSpPr>
            <a:cxnSpLocks/>
          </p:cNvCxnSpPr>
          <p:nvPr/>
        </p:nvCxnSpPr>
        <p:spPr>
          <a:xfrm>
            <a:off x="2539392" y="4292118"/>
            <a:ext cx="294578" cy="452824"/>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6E0A42-60EC-7DDC-9FBE-9BB3B3FBFC66}"/>
                  </a:ext>
                </a:extLst>
              </p:cNvPr>
              <p:cNvSpPr/>
              <p:nvPr/>
            </p:nvSpPr>
            <p:spPr>
              <a:xfrm>
                <a:off x="531339" y="3662310"/>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𝑝𝑟𝑜𝑐𝑒𝑠𝑠𝑒𝑠</m:t>
                      </m:r>
                    </m:oMath>
                  </m:oMathPara>
                </a14:m>
                <a:endParaRPr lang="en-US" sz="2000" dirty="0">
                  <a:solidFill>
                    <a:schemeClr val="accent2">
                      <a:lumMod val="75000"/>
                    </a:schemeClr>
                  </a:solidFill>
                </a:endParaRPr>
              </a:p>
            </p:txBody>
          </p:sp>
        </mc:Choice>
        <mc:Fallback xmlns="">
          <p:sp>
            <p:nvSpPr>
              <p:cNvPr id="18" name="Rectangle 17">
                <a:extLst>
                  <a:ext uri="{FF2B5EF4-FFF2-40B4-BE49-F238E27FC236}">
                    <a16:creationId xmlns:a16="http://schemas.microsoft.com/office/drawing/2014/main" id="{AD6E0A42-60EC-7DDC-9FBE-9BB3B3FBFC66}"/>
                  </a:ext>
                </a:extLst>
              </p:cNvPr>
              <p:cNvSpPr>
                <a:spLocks noRot="1" noChangeAspect="1" noMove="1" noResize="1" noEditPoints="1" noAdjustHandles="1" noChangeArrowheads="1" noChangeShapeType="1" noTextEdit="1"/>
              </p:cNvSpPr>
              <p:nvPr/>
            </p:nvSpPr>
            <p:spPr>
              <a:xfrm>
                <a:off x="531339" y="3662310"/>
                <a:ext cx="3183744" cy="400110"/>
              </a:xfrm>
              <a:prstGeom prst="rect">
                <a:avLst/>
              </a:prstGeom>
              <a:blipFill>
                <a:blip r:embed="rId9"/>
                <a:stretch>
                  <a:fillRect b="-9375"/>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A2B05CD6-7F31-7BEE-6F38-8F3E7586450B}"/>
              </a:ext>
            </a:extLst>
          </p:cNvPr>
          <p:cNvSpPr/>
          <p:nvPr/>
        </p:nvSpPr>
        <p:spPr>
          <a:xfrm>
            <a:off x="2850279" y="2488235"/>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9FF5CEE-BAC8-6FB0-5F9D-38717CE595CB}"/>
              </a:ext>
            </a:extLst>
          </p:cNvPr>
          <p:cNvSpPr/>
          <p:nvPr/>
        </p:nvSpPr>
        <p:spPr>
          <a:xfrm>
            <a:off x="2965116" y="4696589"/>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6C7A259-CE0D-4B86-239A-93ADE6393F47}"/>
              </a:ext>
            </a:extLst>
          </p:cNvPr>
          <p:cNvSpPr/>
          <p:nvPr/>
        </p:nvSpPr>
        <p:spPr>
          <a:xfrm>
            <a:off x="3359094" y="2503540"/>
            <a:ext cx="293857" cy="470992"/>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FB665EF-7046-263B-BC21-A3B336ED4728}"/>
              </a:ext>
            </a:extLst>
          </p:cNvPr>
          <p:cNvSpPr/>
          <p:nvPr/>
        </p:nvSpPr>
        <p:spPr>
          <a:xfrm>
            <a:off x="3593339" y="4670382"/>
            <a:ext cx="179020" cy="397957"/>
          </a:xfrm>
          <a:prstGeom prst="rect">
            <a:avLst/>
          </a:prstGeom>
          <a:solidFill>
            <a:schemeClr val="accent2">
              <a:lumMod val="75000"/>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757C04A3-8148-63A9-0547-6D1EF6C72625}"/>
              </a:ext>
            </a:extLst>
          </p:cNvPr>
          <p:cNvCxnSpPr>
            <a:cxnSpLocks/>
          </p:cNvCxnSpPr>
          <p:nvPr/>
        </p:nvCxnSpPr>
        <p:spPr>
          <a:xfrm flipV="1">
            <a:off x="2747000" y="3153158"/>
            <a:ext cx="612094" cy="598653"/>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0C79B380-D281-3923-0D06-488DFFE729EE}"/>
              </a:ext>
            </a:extLst>
          </p:cNvPr>
          <p:cNvCxnSpPr>
            <a:cxnSpLocks/>
          </p:cNvCxnSpPr>
          <p:nvPr/>
        </p:nvCxnSpPr>
        <p:spPr>
          <a:xfrm>
            <a:off x="2899400" y="3904211"/>
            <a:ext cx="606622" cy="614319"/>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5020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0E85B-9ED9-7857-599F-C3475783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5FDEF-A4AD-B436-69DD-4F50FD3FC78B}"/>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FABB5C27-40D3-EEE9-27DF-B217F89CEA1D}"/>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E2E6D9A1-7FDD-910D-93DE-1CDDB150A8C8}"/>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34E2086-6F88-86C1-2CF9-975CE2D6DA81}"/>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234E2086-6F88-86C1-2CF9-975CE2D6DA81}"/>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2F63B3C-E477-A482-2C26-2BE611E73F9B}"/>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0A83E81F-F7E8-A538-B30B-40E3A08B42D0}"/>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CDC007C-B272-C2FB-ED85-641F83A3757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24A30FBE-BEAF-5BF1-F6C4-A0E6994A51BC}"/>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042B6E82-BCC4-FE51-C7E6-D50F4A14827C}"/>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D0797A4-0D61-7985-E674-C6C104E1CC7E}"/>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03AA7A-A292-DF8E-3E16-143988DE0328}"/>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58773BB4-A427-7FE6-9913-72E8ACB3A07A}"/>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6DD2F180-52BE-3922-3A08-3CEC8A010472}"/>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61FE3D3E-828C-D9EB-E612-51D876369A7D}"/>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7FAE6FE-5B71-BF73-9BB3-D2A468F4D3E3}"/>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53ED4233-CA8C-D311-E5CE-40291F0BC6A3}"/>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A9959DBB-5842-AD47-7ADA-73CF446469F7}"/>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197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DDF4F-DC9D-ABE0-D894-56878A3B9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07F864-75E9-8EA5-6F5F-F78A2FD4B336}"/>
              </a:ext>
            </a:extLst>
          </p:cNvPr>
          <p:cNvSpPr>
            <a:spLocks noGrp="1"/>
          </p:cNvSpPr>
          <p:nvPr>
            <p:ph type="title"/>
          </p:nvPr>
        </p:nvSpPr>
        <p:spPr/>
        <p:txBody>
          <a:bodyPr/>
          <a:lstStyle/>
          <a:p>
            <a:r>
              <a:rPr lang="en-US" dirty="0"/>
              <a:t>How to construct a population model</a:t>
            </a:r>
          </a:p>
        </p:txBody>
      </p:sp>
      <p:cxnSp>
        <p:nvCxnSpPr>
          <p:cNvPr id="21" name="Straight Arrow Connector 20">
            <a:extLst>
              <a:ext uri="{FF2B5EF4-FFF2-40B4-BE49-F238E27FC236}">
                <a16:creationId xmlns:a16="http://schemas.microsoft.com/office/drawing/2014/main" id="{17AFB85E-399C-D306-74FF-FCE64F88DE34}"/>
              </a:ext>
            </a:extLst>
          </p:cNvPr>
          <p:cNvCxnSpPr>
            <a:cxnSpLocks/>
          </p:cNvCxnSpPr>
          <p:nvPr/>
        </p:nvCxnSpPr>
        <p:spPr>
          <a:xfrm flipH="1" flipV="1">
            <a:off x="6393760" y="3911583"/>
            <a:ext cx="430125" cy="472053"/>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10650F5B-1BE4-5CB1-4CBF-D858AD91C347}"/>
              </a:ext>
            </a:extLst>
          </p:cNvPr>
          <p:cNvCxnSpPr>
            <a:cxnSpLocks/>
          </p:cNvCxnSpPr>
          <p:nvPr/>
        </p:nvCxnSpPr>
        <p:spPr>
          <a:xfrm flipH="1" flipV="1">
            <a:off x="4991461" y="3588751"/>
            <a:ext cx="1743876" cy="929667"/>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724CC40-7142-C2C4-DEF1-31611AF55D6F}"/>
                  </a:ext>
                </a:extLst>
              </p:cNvPr>
              <p:cNvSpPr/>
              <p:nvPr/>
            </p:nvSpPr>
            <p:spPr>
              <a:xfrm>
                <a:off x="6534273" y="4518418"/>
                <a:ext cx="3765497"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𝑑𝑎𝑠h𝑒𝑑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𝑙𝑖𝑛𝑒𝑠</m:t>
                      </m:r>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29" name="Rectangle 28">
                <a:extLst>
                  <a:ext uri="{FF2B5EF4-FFF2-40B4-BE49-F238E27FC236}">
                    <a16:creationId xmlns:a16="http://schemas.microsoft.com/office/drawing/2014/main" id="{7724CC40-7142-C2C4-DEF1-31611AF55D6F}"/>
                  </a:ext>
                </a:extLst>
              </p:cNvPr>
              <p:cNvSpPr>
                <a:spLocks noRot="1" noChangeAspect="1" noMove="1" noResize="1" noEditPoints="1" noAdjustHandles="1" noChangeArrowheads="1" noChangeShapeType="1" noTextEdit="1"/>
              </p:cNvSpPr>
              <p:nvPr/>
            </p:nvSpPr>
            <p:spPr>
              <a:xfrm>
                <a:off x="6534273" y="4518418"/>
                <a:ext cx="3765497" cy="400110"/>
              </a:xfrm>
              <a:prstGeom prst="rect">
                <a:avLst/>
              </a:prstGeom>
              <a:blipFill>
                <a:blip r:embed="rId3"/>
                <a:stretch>
                  <a:fillRect b="-18182"/>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EF94E2BD-A888-92F5-2044-EA5CE81CC736}"/>
              </a:ext>
            </a:extLst>
          </p:cNvPr>
          <p:cNvGrpSpPr/>
          <p:nvPr/>
        </p:nvGrpSpPr>
        <p:grpSpPr>
          <a:xfrm>
            <a:off x="4617596" y="1995696"/>
            <a:ext cx="1916677" cy="3792623"/>
            <a:chOff x="136581" y="1810193"/>
            <a:chExt cx="2325472" cy="4280263"/>
          </a:xfrm>
        </p:grpSpPr>
        <p:cxnSp>
          <p:nvCxnSpPr>
            <p:cNvPr id="31" name="Curved Connector 30">
              <a:extLst>
                <a:ext uri="{FF2B5EF4-FFF2-40B4-BE49-F238E27FC236}">
                  <a16:creationId xmlns:a16="http://schemas.microsoft.com/office/drawing/2014/main" id="{E9C5C9D5-7C27-FFBC-FA89-71441060A9C2}"/>
                </a:ext>
              </a:extLst>
            </p:cNvPr>
            <p:cNvCxnSpPr>
              <a:cxnSpLocks/>
              <a:stCxn id="32"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E97B608-06C4-E6EC-9F22-17430099A91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mussel</a:t>
              </a:r>
            </a:p>
            <a:p>
              <a:pPr algn="ctr"/>
              <a:r>
                <a:rPr lang="en-US" dirty="0"/>
                <a:t>(x)</a:t>
              </a:r>
            </a:p>
          </p:txBody>
        </p:sp>
        <p:cxnSp>
          <p:nvCxnSpPr>
            <p:cNvPr id="33" name="Curved Connector 32">
              <a:extLst>
                <a:ext uri="{FF2B5EF4-FFF2-40B4-BE49-F238E27FC236}">
                  <a16:creationId xmlns:a16="http://schemas.microsoft.com/office/drawing/2014/main" id="{73B84C9A-8FD2-9DC9-EE9F-4A1D32EE3296}"/>
                </a:ext>
              </a:extLst>
            </p:cNvPr>
            <p:cNvCxnSpPr>
              <a:cxnSpLocks/>
              <a:stCxn id="3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C5C4667B-0BF2-FC22-FA51-A0179DEA8CF5}"/>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BE0FCF0B-B254-D0FA-63C7-67239BACC42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72D1CBC-03EB-B317-E40C-CD7403505669}"/>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p>
            <a:p>
              <a:pPr algn="ctr"/>
              <a:r>
                <a:rPr lang="en-US" dirty="0"/>
                <a:t>(y)</a:t>
              </a:r>
            </a:p>
          </p:txBody>
        </p:sp>
        <p:pic>
          <p:nvPicPr>
            <p:cNvPr id="37" name="Picture 36">
              <a:extLst>
                <a:ext uri="{FF2B5EF4-FFF2-40B4-BE49-F238E27FC236}">
                  <a16:creationId xmlns:a16="http://schemas.microsoft.com/office/drawing/2014/main" id="{D28DE2C4-5764-BE3F-4DD3-64F8928A98A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754CA40C-EB1C-7A97-E72A-83BADEE652C1}"/>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041B719A-C9DC-9345-96B9-FA3ACD906F69}"/>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2509479-922F-0C86-181D-674F2C8A915F}"/>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98B5F88-B49A-04A6-A3A8-FB2ADEEF5290}"/>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1D7EC3CA-90ED-4A70-1AFD-58546B8CE79A}"/>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7A9DA22F-B4F7-F3C2-6960-14673209708D}"/>
                  </a:ext>
                </a:extLst>
              </p:cNvPr>
              <p:cNvSpPr/>
              <p:nvPr/>
            </p:nvSpPr>
            <p:spPr>
              <a:xfrm>
                <a:off x="6165668" y="3116381"/>
                <a:ext cx="3765497"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𝑑𝑒𝑎𝑡h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2" name="Rectangle 51">
                <a:extLst>
                  <a:ext uri="{FF2B5EF4-FFF2-40B4-BE49-F238E27FC236}">
                    <a16:creationId xmlns:a16="http://schemas.microsoft.com/office/drawing/2014/main" id="{7A9DA22F-B4F7-F3C2-6960-14673209708D}"/>
                  </a:ext>
                </a:extLst>
              </p:cNvPr>
              <p:cNvSpPr>
                <a:spLocks noRot="1" noChangeAspect="1" noMove="1" noResize="1" noEditPoints="1" noAdjustHandles="1" noChangeArrowheads="1" noChangeShapeType="1" noTextEdit="1"/>
              </p:cNvSpPr>
              <p:nvPr/>
            </p:nvSpPr>
            <p:spPr>
              <a:xfrm>
                <a:off x="6165668" y="3116381"/>
                <a:ext cx="3765497" cy="707886"/>
              </a:xfrm>
              <a:prstGeom prst="rect">
                <a:avLst/>
              </a:prstGeom>
              <a:blipFill>
                <a:blip r:embed="rId8"/>
                <a:stretch>
                  <a:fillRect l="-673" r="-12795"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846A4900-7593-F5A1-8192-49FA0C57F8C4}"/>
                  </a:ext>
                </a:extLst>
              </p:cNvPr>
              <p:cNvSpPr/>
              <p:nvPr/>
            </p:nvSpPr>
            <p:spPr>
              <a:xfrm>
                <a:off x="1854679" y="4520280"/>
                <a:ext cx="376549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m:t>
                      </m:r>
                      <m:r>
                        <a:rPr lang="en-US" sz="2000" b="0" i="1" smtClean="0">
                          <a:solidFill>
                            <a:srgbClr val="7030A0"/>
                          </a:solidFill>
                          <a:latin typeface="Cambria Math" panose="02040503050406030204" pitchFamily="18" charset="0"/>
                        </a:rPr>
                        <m:t>𝑠𝑡𝑎𝑟𝑓𝑖𝑠h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𝑔𝑟𝑜𝑤𝑡h</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𝑖𝑛𝑓𝑙𝑢𝑒𝑛𝑐𝑒𝑑</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𝑏𝑦</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𝑚𝑢𝑠𝑠𝑒𝑙</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m:t>
                      </m:r>
                    </m:oMath>
                  </m:oMathPara>
                </a14:m>
                <a:endParaRPr lang="en-US" sz="2000" dirty="0">
                  <a:solidFill>
                    <a:srgbClr val="7030A0"/>
                  </a:solidFill>
                </a:endParaRPr>
              </a:p>
            </p:txBody>
          </p:sp>
        </mc:Choice>
        <mc:Fallback xmlns="">
          <p:sp>
            <p:nvSpPr>
              <p:cNvPr id="53" name="Rectangle 52">
                <a:extLst>
                  <a:ext uri="{FF2B5EF4-FFF2-40B4-BE49-F238E27FC236}">
                    <a16:creationId xmlns:a16="http://schemas.microsoft.com/office/drawing/2014/main" id="{846A4900-7593-F5A1-8192-49FA0C57F8C4}"/>
                  </a:ext>
                </a:extLst>
              </p:cNvPr>
              <p:cNvSpPr>
                <a:spLocks noRot="1" noChangeAspect="1" noMove="1" noResize="1" noEditPoints="1" noAdjustHandles="1" noChangeArrowheads="1" noChangeShapeType="1" noTextEdit="1"/>
              </p:cNvSpPr>
              <p:nvPr/>
            </p:nvSpPr>
            <p:spPr>
              <a:xfrm>
                <a:off x="1854679" y="4520280"/>
                <a:ext cx="3765497" cy="1015663"/>
              </a:xfrm>
              <a:prstGeom prst="rect">
                <a:avLst/>
              </a:prstGeom>
              <a:blipFill>
                <a:blip r:embed="rId9"/>
                <a:stretch>
                  <a:fillRect b="-50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DD2A111-21F7-89BA-9C63-7547389A9E41}"/>
              </a:ext>
            </a:extLst>
          </p:cNvPr>
          <p:cNvPicPr>
            <a:picLocks noChangeAspect="1"/>
          </p:cNvPicPr>
          <p:nvPr/>
        </p:nvPicPr>
        <p:blipFill rotWithShape="1">
          <a:blip r:embed="rId10"/>
          <a:srcRect l="2" r="-4954" b="49881"/>
          <a:stretch/>
        </p:blipFill>
        <p:spPr>
          <a:xfrm>
            <a:off x="565029" y="2487547"/>
            <a:ext cx="1880372" cy="597430"/>
          </a:xfrm>
          <a:prstGeom prst="rect">
            <a:avLst/>
          </a:prstGeom>
        </p:spPr>
      </p:pic>
      <p:pic>
        <p:nvPicPr>
          <p:cNvPr id="4" name="Picture 3">
            <a:extLst>
              <a:ext uri="{FF2B5EF4-FFF2-40B4-BE49-F238E27FC236}">
                <a16:creationId xmlns:a16="http://schemas.microsoft.com/office/drawing/2014/main" id="{2AAD54CA-F28E-C7BE-4ADC-1AEE3417139F}"/>
              </a:ext>
            </a:extLst>
          </p:cNvPr>
          <p:cNvPicPr>
            <a:picLocks noChangeAspect="1"/>
          </p:cNvPicPr>
          <p:nvPr/>
        </p:nvPicPr>
        <p:blipFill rotWithShape="1">
          <a:blip r:embed="rId10"/>
          <a:srcRect l="-3" t="50000" r="-4944" b="-9437"/>
          <a:stretch/>
        </p:blipFill>
        <p:spPr>
          <a:xfrm>
            <a:off x="442562" y="4555843"/>
            <a:ext cx="1880366" cy="708489"/>
          </a:xfrm>
          <a:prstGeom prst="rect">
            <a:avLst/>
          </a:prstGeom>
        </p:spPr>
      </p:pic>
      <p:cxnSp>
        <p:nvCxnSpPr>
          <p:cNvPr id="5" name="Straight Arrow Connector 4">
            <a:extLst>
              <a:ext uri="{FF2B5EF4-FFF2-40B4-BE49-F238E27FC236}">
                <a16:creationId xmlns:a16="http://schemas.microsoft.com/office/drawing/2014/main" id="{83B2AE23-20C9-1FCB-3989-3BD75BB513BF}"/>
              </a:ext>
            </a:extLst>
          </p:cNvPr>
          <p:cNvCxnSpPr>
            <a:cxnSpLocks/>
          </p:cNvCxnSpPr>
          <p:nvPr/>
        </p:nvCxnSpPr>
        <p:spPr>
          <a:xfrm flipV="1">
            <a:off x="2088562" y="3052067"/>
            <a:ext cx="0" cy="443649"/>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7CE8B156-C3DF-912C-8D5F-BDFE6F42D3D4}"/>
              </a:ext>
            </a:extLst>
          </p:cNvPr>
          <p:cNvCxnSpPr>
            <a:cxnSpLocks/>
          </p:cNvCxnSpPr>
          <p:nvPr/>
        </p:nvCxnSpPr>
        <p:spPr>
          <a:xfrm flipH="1">
            <a:off x="1589034" y="4147609"/>
            <a:ext cx="303196" cy="60955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5AF3920-1518-C90D-5288-61118765AF8D}"/>
                  </a:ext>
                </a:extLst>
              </p:cNvPr>
              <p:cNvSpPr/>
              <p:nvPr/>
            </p:nvSpPr>
            <p:spPr>
              <a:xfrm>
                <a:off x="379824" y="3628332"/>
                <a:ext cx="318374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𝑖𝑛𝑡𝑒𝑟𝑎𝑐𝑡𝑖𝑜𝑛𝑠</m:t>
                      </m:r>
                    </m:oMath>
                  </m:oMathPara>
                </a14:m>
                <a:endParaRPr lang="en-US" sz="2000" dirty="0">
                  <a:solidFill>
                    <a:srgbClr val="7030A0"/>
                  </a:solidFill>
                </a:endParaRPr>
              </a:p>
            </p:txBody>
          </p:sp>
        </mc:Choice>
        <mc:Fallback xmlns="">
          <p:sp>
            <p:nvSpPr>
              <p:cNvPr id="7" name="Rectangle 6">
                <a:extLst>
                  <a:ext uri="{FF2B5EF4-FFF2-40B4-BE49-F238E27FC236}">
                    <a16:creationId xmlns:a16="http://schemas.microsoft.com/office/drawing/2014/main" id="{25AF3920-1518-C90D-5288-61118765AF8D}"/>
                  </a:ext>
                </a:extLst>
              </p:cNvPr>
              <p:cNvSpPr>
                <a:spLocks noRot="1" noChangeAspect="1" noMove="1" noResize="1" noEditPoints="1" noAdjustHandles="1" noChangeArrowheads="1" noChangeShapeType="1" noTextEdit="1"/>
              </p:cNvSpPr>
              <p:nvPr/>
            </p:nvSpPr>
            <p:spPr>
              <a:xfrm>
                <a:off x="379824" y="3628332"/>
                <a:ext cx="3183744" cy="400110"/>
              </a:xfrm>
              <a:prstGeom prst="rect">
                <a:avLst/>
              </a:prstGeom>
              <a:blipFill>
                <a:blip r:embed="rId11"/>
                <a:stretch>
                  <a:fillRect/>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748FF4B3-12AE-BF94-7DC1-895B3DE5D428}"/>
              </a:ext>
            </a:extLst>
          </p:cNvPr>
          <p:cNvSpPr/>
          <p:nvPr/>
        </p:nvSpPr>
        <p:spPr>
          <a:xfrm>
            <a:off x="1971696" y="2534311"/>
            <a:ext cx="293857" cy="470992"/>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4CF4D95-BAA7-9E61-4D2E-7AA60603A438}"/>
              </a:ext>
            </a:extLst>
          </p:cNvPr>
          <p:cNvSpPr/>
          <p:nvPr/>
        </p:nvSpPr>
        <p:spPr>
          <a:xfrm>
            <a:off x="1403917" y="4632272"/>
            <a:ext cx="344464" cy="533129"/>
          </a:xfrm>
          <a:prstGeom prst="rect">
            <a:avLst/>
          </a:prstGeom>
          <a:solidFill>
            <a:srgbClr val="7030A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1688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402D-6A7E-E4CB-AB7F-DA71D2839A7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E79E4A5-7288-5C4E-9EC8-91FE443D2855}"/>
              </a:ext>
            </a:extLst>
          </p:cNvPr>
          <p:cNvSpPr>
            <a:spLocks noGrp="1"/>
          </p:cNvSpPr>
          <p:nvPr>
            <p:ph type="subTitle" idx="1"/>
          </p:nvPr>
        </p:nvSpPr>
        <p:spPr/>
        <p:txBody>
          <a:bodyPr/>
          <a:lstStyle/>
          <a:p>
            <a:endParaRPr lang="en-US"/>
          </a:p>
        </p:txBody>
      </p:sp>
      <p:pic>
        <p:nvPicPr>
          <p:cNvPr id="5" name="slide.url=https://www.polleverywhere.com/multiple_choice_polls/yWskiZCxtKMnugiWtyLSE?state=opened&amp;flow=Default&amp;onscreen=persist">
            <a:extLst>
              <a:ext uri="{FF2B5EF4-FFF2-40B4-BE49-F238E27FC236}">
                <a16:creationId xmlns:a16="http://schemas.microsoft.com/office/drawing/2014/main" id="{518AE7C2-F837-2255-70AD-D0C1F93EB77E}"/>
              </a:ext>
            </a:extLst>
          </p:cNvPr>
          <p:cNvPicPr>
            <a:picLocks/>
          </p:cNvPicPr>
          <p:nvPr/>
        </p:nvPicPr>
        <p:blipFill>
          <a:blip r:embed="rId3"/>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783512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frog and salamanders&#10;&#10;Description automatically generated">
            <a:extLst>
              <a:ext uri="{FF2B5EF4-FFF2-40B4-BE49-F238E27FC236}">
                <a16:creationId xmlns:a16="http://schemas.microsoft.com/office/drawing/2014/main" id="{97C9060F-2EF9-1C25-6545-8BCEA744ADC8}"/>
              </a:ext>
            </a:extLst>
          </p:cNvPr>
          <p:cNvPicPr>
            <a:picLocks noGrp="1" noChangeAspect="1"/>
          </p:cNvPicPr>
          <p:nvPr>
            <p:ph idx="1"/>
          </p:nvPr>
        </p:nvPicPr>
        <p:blipFill rotWithShape="1">
          <a:blip r:embed="rId3"/>
          <a:srcRect l="19720" t="13714" r="20549" b="13289"/>
          <a:stretch/>
        </p:blipFill>
        <p:spPr>
          <a:xfrm>
            <a:off x="2062140" y="1259305"/>
            <a:ext cx="7755628" cy="5331996"/>
          </a:xfrm>
        </p:spPr>
      </p:pic>
      <p:sp>
        <p:nvSpPr>
          <p:cNvPr id="2" name="Title 1">
            <a:extLst>
              <a:ext uri="{FF2B5EF4-FFF2-40B4-BE49-F238E27FC236}">
                <a16:creationId xmlns:a16="http://schemas.microsoft.com/office/drawing/2014/main" id="{3481F4D7-B884-963A-E5BF-24193C9D57D1}"/>
              </a:ext>
            </a:extLst>
          </p:cNvPr>
          <p:cNvSpPr>
            <a:spLocks noGrp="1"/>
          </p:cNvSpPr>
          <p:nvPr>
            <p:ph type="title"/>
          </p:nvPr>
        </p:nvSpPr>
        <p:spPr/>
        <p:txBody>
          <a:bodyPr/>
          <a:lstStyle/>
          <a:p>
            <a:r>
              <a:rPr lang="en-US" dirty="0"/>
              <a:t>A species interaction model</a:t>
            </a:r>
          </a:p>
        </p:txBody>
      </p:sp>
      <p:cxnSp>
        <p:nvCxnSpPr>
          <p:cNvPr id="6" name="Straight Arrow Connector 5">
            <a:extLst>
              <a:ext uri="{FF2B5EF4-FFF2-40B4-BE49-F238E27FC236}">
                <a16:creationId xmlns:a16="http://schemas.microsoft.com/office/drawing/2014/main" id="{5FE0C931-0516-0E43-5D2B-31FF34F1789C}"/>
              </a:ext>
            </a:extLst>
          </p:cNvPr>
          <p:cNvCxnSpPr>
            <a:cxnSpLocks/>
          </p:cNvCxnSpPr>
          <p:nvPr/>
        </p:nvCxnSpPr>
        <p:spPr>
          <a:xfrm flipH="1">
            <a:off x="8275287" y="1966809"/>
            <a:ext cx="440177" cy="241710"/>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3D631F1C-53F7-33EC-6D9F-BC766675A5FF}"/>
              </a:ext>
            </a:extLst>
          </p:cNvPr>
          <p:cNvCxnSpPr>
            <a:cxnSpLocks/>
          </p:cNvCxnSpPr>
          <p:nvPr/>
        </p:nvCxnSpPr>
        <p:spPr>
          <a:xfrm flipV="1">
            <a:off x="3230086" y="5574632"/>
            <a:ext cx="465221" cy="529391"/>
          </a:xfrm>
          <a:prstGeom prst="straightConnector1">
            <a:avLst/>
          </a:prstGeom>
          <a:ln>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A0F4F4F-B854-7D2F-4181-7D24053C84BE}"/>
                  </a:ext>
                </a:extLst>
              </p:cNvPr>
              <p:cNvSpPr/>
              <p:nvPr/>
            </p:nvSpPr>
            <p:spPr>
              <a:xfrm>
                <a:off x="7935019" y="1072001"/>
                <a:ext cx="376549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𝑖𝑛𝑓𝑙𝑢𝑒𝑛𝑐𝑒</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𝑜𝑓</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𝑠𝑎𝑙𝑎𝑚𝑎𝑛𝑑𝑒𝑟</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𝑎𝑏𝑢𝑛𝑑𝑎𝑛𝑐𝑒</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𝑜𝑛</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𝑔𝑟𝑜𝑤𝑡h</m:t>
                      </m:r>
                      <m:r>
                        <a:rPr lang="en-US" sz="2000" b="0" i="1" smtClean="0">
                          <a:solidFill>
                            <a:srgbClr val="7030A0"/>
                          </a:solidFill>
                          <a:latin typeface="Cambria Math" panose="02040503050406030204" pitchFamily="18" charset="0"/>
                        </a:rPr>
                        <m:t> </m:t>
                      </m:r>
                    </m:oMath>
                  </m:oMathPara>
                </a14:m>
                <a:endParaRPr lang="en-US" sz="2000" b="0" i="1" dirty="0">
                  <a:solidFill>
                    <a:srgbClr val="7030A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rgbClr val="7030A0"/>
                          </a:solidFill>
                          <a:latin typeface="Cambria Math" panose="02040503050406030204" pitchFamily="18" charset="0"/>
                        </a:rPr>
                        <m:t>𝑟𝑎𝑡𝑒</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𝑜𝑓</m:t>
                      </m:r>
                      <m:r>
                        <a:rPr lang="en-US" sz="2000" b="0" i="1" smtClean="0">
                          <a:solidFill>
                            <a:srgbClr val="7030A0"/>
                          </a:solidFill>
                          <a:latin typeface="Cambria Math" panose="02040503050406030204" pitchFamily="18" charset="0"/>
                        </a:rPr>
                        <m:t> </m:t>
                      </m:r>
                      <m:r>
                        <a:rPr lang="en-US" sz="2000" b="0" i="1" smtClean="0">
                          <a:solidFill>
                            <a:srgbClr val="7030A0"/>
                          </a:solidFill>
                          <a:latin typeface="Cambria Math" panose="02040503050406030204" pitchFamily="18" charset="0"/>
                        </a:rPr>
                        <m:t>𝑓𝑟𝑜𝑔𝑠</m:t>
                      </m:r>
                    </m:oMath>
                  </m:oMathPara>
                </a14:m>
                <a:endParaRPr lang="en-US" sz="2000" dirty="0">
                  <a:solidFill>
                    <a:srgbClr val="7030A0"/>
                  </a:solidFill>
                </a:endParaRPr>
              </a:p>
            </p:txBody>
          </p:sp>
        </mc:Choice>
        <mc:Fallback xmlns="">
          <p:sp>
            <p:nvSpPr>
              <p:cNvPr id="8" name="Rectangle 7">
                <a:extLst>
                  <a:ext uri="{FF2B5EF4-FFF2-40B4-BE49-F238E27FC236}">
                    <a16:creationId xmlns:a16="http://schemas.microsoft.com/office/drawing/2014/main" id="{AA0F4F4F-B854-7D2F-4181-7D24053C84BE}"/>
                  </a:ext>
                </a:extLst>
              </p:cNvPr>
              <p:cNvSpPr>
                <a:spLocks noRot="1" noChangeAspect="1" noMove="1" noResize="1" noEditPoints="1" noAdjustHandles="1" noChangeArrowheads="1" noChangeShapeType="1" noTextEdit="1"/>
              </p:cNvSpPr>
              <p:nvPr/>
            </p:nvSpPr>
            <p:spPr>
              <a:xfrm>
                <a:off x="7935019" y="1072001"/>
                <a:ext cx="3765497" cy="1015663"/>
              </a:xfrm>
              <a:prstGeom prst="rect">
                <a:avLst/>
              </a:prstGeom>
              <a:blipFill>
                <a:blip r:embed="rId4"/>
                <a:stretch>
                  <a:fillRect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88527B8-E1B8-66DC-51F4-55777EB6583D}"/>
                  </a:ext>
                </a:extLst>
              </p:cNvPr>
              <p:cNvSpPr/>
              <p:nvPr/>
            </p:nvSpPr>
            <p:spPr>
              <a:xfrm>
                <a:off x="-248434" y="5598695"/>
                <a:ext cx="3765497"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𝑖𝑛𝑓𝑙𝑢𝑒𝑛𝑐𝑒</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𝑓𝑟𝑜𝑔</m:t>
                      </m:r>
                      <m:r>
                        <a:rPr lang="en-US" sz="2000" b="0" i="1" smtClean="0">
                          <a:solidFill>
                            <a:schemeClr val="accent2">
                              <a:lumMod val="75000"/>
                            </a:schemeClr>
                          </a:solidFill>
                          <a:latin typeface="Cambria Math" panose="02040503050406030204" pitchFamily="18" charset="0"/>
                        </a:rPr>
                        <m:t> </m:t>
                      </m:r>
                    </m:oMath>
                  </m:oMathPara>
                </a14:m>
                <a:endParaRPr lang="en-US" sz="2000"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𝑎𝑏𝑢𝑛𝑑𝑎𝑛𝑐𝑒</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𝑜𝑛</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𝑔𝑟𝑜𝑤𝑡h</m:t>
                      </m:r>
                      <m:r>
                        <a:rPr lang="en-US" sz="2000" b="0" i="1" smtClean="0">
                          <a:solidFill>
                            <a:schemeClr val="accent2">
                              <a:lumMod val="75000"/>
                            </a:schemeClr>
                          </a:solidFill>
                          <a:latin typeface="Cambria Math" panose="02040503050406030204" pitchFamily="18" charset="0"/>
                        </a:rPr>
                        <m:t> </m:t>
                      </m:r>
                    </m:oMath>
                  </m:oMathPara>
                </a14:m>
                <a:endParaRPr lang="en-US" sz="2000"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solidFill>
                            <a:schemeClr val="accent2">
                              <a:lumMod val="75000"/>
                            </a:schemeClr>
                          </a:solidFill>
                          <a:latin typeface="Cambria Math" panose="02040503050406030204" pitchFamily="18" charset="0"/>
                        </a:rPr>
                        <m:t>𝑟𝑎𝑡𝑒</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𝑜𝑓</m:t>
                      </m:r>
                      <m:r>
                        <a:rPr lang="en-US" sz="2000" b="0" i="1" smtClean="0">
                          <a:solidFill>
                            <a:schemeClr val="accent2">
                              <a:lumMod val="75000"/>
                            </a:schemeClr>
                          </a:solidFill>
                          <a:latin typeface="Cambria Math" panose="02040503050406030204" pitchFamily="18" charset="0"/>
                        </a:rPr>
                        <m:t> </m:t>
                      </m:r>
                      <m:r>
                        <a:rPr lang="en-US" sz="2000" b="0" i="1" smtClean="0">
                          <a:solidFill>
                            <a:schemeClr val="accent2">
                              <a:lumMod val="75000"/>
                            </a:schemeClr>
                          </a:solidFill>
                          <a:latin typeface="Cambria Math" panose="02040503050406030204" pitchFamily="18" charset="0"/>
                        </a:rPr>
                        <m:t>𝑠𝑎𝑙𝑎𝑚𝑎𝑛𝑑𝑒𝑟𝑠</m:t>
                      </m:r>
                    </m:oMath>
                  </m:oMathPara>
                </a14:m>
                <a:endParaRPr lang="en-US" sz="2000" dirty="0">
                  <a:solidFill>
                    <a:schemeClr val="accent2">
                      <a:lumMod val="75000"/>
                    </a:schemeClr>
                  </a:solidFill>
                </a:endParaRPr>
              </a:p>
            </p:txBody>
          </p:sp>
        </mc:Choice>
        <mc:Fallback xmlns="">
          <p:sp>
            <p:nvSpPr>
              <p:cNvPr id="13" name="Rectangle 12">
                <a:extLst>
                  <a:ext uri="{FF2B5EF4-FFF2-40B4-BE49-F238E27FC236}">
                    <a16:creationId xmlns:a16="http://schemas.microsoft.com/office/drawing/2014/main" id="{F88527B8-E1B8-66DC-51F4-55777EB6583D}"/>
                  </a:ext>
                </a:extLst>
              </p:cNvPr>
              <p:cNvSpPr>
                <a:spLocks noRot="1" noChangeAspect="1" noMove="1" noResize="1" noEditPoints="1" noAdjustHandles="1" noChangeArrowheads="1" noChangeShapeType="1" noTextEdit="1"/>
              </p:cNvSpPr>
              <p:nvPr/>
            </p:nvSpPr>
            <p:spPr>
              <a:xfrm>
                <a:off x="-248434" y="5598695"/>
                <a:ext cx="3765497" cy="1015663"/>
              </a:xfrm>
              <a:prstGeom prst="rect">
                <a:avLst/>
              </a:prstGeom>
              <a:blipFill>
                <a:blip r:embed="rId5"/>
                <a:stretch>
                  <a:fillRect b="-7407"/>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6B0BB91-29E4-C865-AB9F-29417E3B713C}"/>
              </a:ext>
            </a:extLst>
          </p:cNvPr>
          <p:cNvCxnSpPr>
            <a:cxnSpLocks/>
          </p:cNvCxnSpPr>
          <p:nvPr/>
        </p:nvCxnSpPr>
        <p:spPr>
          <a:xfrm>
            <a:off x="3535748" y="2050036"/>
            <a:ext cx="319119" cy="31696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CA04F72-5BCA-5B7C-10BE-2A406EE3422F}"/>
                  </a:ext>
                </a:extLst>
              </p:cNvPr>
              <p:cNvSpPr/>
              <p:nvPr/>
            </p:nvSpPr>
            <p:spPr>
              <a:xfrm>
                <a:off x="1969557" y="1670307"/>
                <a:ext cx="2287425" cy="400110"/>
              </a:xfrm>
              <a:prstGeom prst="rect">
                <a:avLst/>
              </a:prstGeom>
            </p:spPr>
            <p:txBody>
              <a:bodyPr wrap="square">
                <a:spAutoFit/>
              </a:bodyPr>
              <a:lstStyle/>
              <a:p>
                <a14:m>
                  <m:oMath xmlns:m="http://schemas.openxmlformats.org/officeDocument/2006/math">
                    <m:r>
                      <a:rPr lang="en-US" sz="2000" b="0" i="1" smtClean="0">
                        <a:solidFill>
                          <a:sysClr val="windowText" lastClr="000000"/>
                        </a:solidFill>
                        <a:latin typeface="Cambria Math" panose="02040503050406030204" pitchFamily="18" charset="0"/>
                      </a:rPr>
                      <m:t>𝑓𝑟𝑜𝑔</m:t>
                    </m:r>
                    <m:r>
                      <a:rPr lang="en-US" sz="2000" b="0" i="1" smtClean="0">
                        <a:solidFill>
                          <a:sysClr val="windowText" lastClr="000000"/>
                        </a:solidFill>
                        <a:latin typeface="Cambria Math" panose="02040503050406030204" pitchFamily="18" charset="0"/>
                      </a:rPr>
                      <m:t> </m:t>
                    </m:r>
                  </m:oMath>
                </a14:m>
                <a:r>
                  <a:rPr lang="en-US" sz="2000" b="0" i="1" dirty="0">
                    <a:solidFill>
                      <a:sysClr val="windowText" lastClr="000000"/>
                    </a:solidFill>
                    <a:latin typeface="Cambria Math" panose="02040503050406030204" pitchFamily="18" charset="0"/>
                  </a:rPr>
                  <a:t>growth rate</a:t>
                </a:r>
              </a:p>
            </p:txBody>
          </p:sp>
        </mc:Choice>
        <mc:Fallback xmlns="">
          <p:sp>
            <p:nvSpPr>
              <p:cNvPr id="18" name="Rectangle 17">
                <a:extLst>
                  <a:ext uri="{FF2B5EF4-FFF2-40B4-BE49-F238E27FC236}">
                    <a16:creationId xmlns:a16="http://schemas.microsoft.com/office/drawing/2014/main" id="{FCA04F72-5BCA-5B7C-10BE-2A406EE3422F}"/>
                  </a:ext>
                </a:extLst>
              </p:cNvPr>
              <p:cNvSpPr>
                <a:spLocks noRot="1" noChangeAspect="1" noMove="1" noResize="1" noEditPoints="1" noAdjustHandles="1" noChangeArrowheads="1" noChangeShapeType="1" noTextEdit="1"/>
              </p:cNvSpPr>
              <p:nvPr/>
            </p:nvSpPr>
            <p:spPr>
              <a:xfrm>
                <a:off x="1969557" y="1670307"/>
                <a:ext cx="2287425" cy="400110"/>
              </a:xfrm>
              <a:prstGeom prst="rect">
                <a:avLst/>
              </a:prstGeom>
              <a:blipFill>
                <a:blip r:embed="rId6"/>
                <a:stretch>
                  <a:fillRect l="-1105" t="-6061" b="-24242"/>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8254F9D8-8E63-C0F4-46D3-1D62B80378B8}"/>
              </a:ext>
            </a:extLst>
          </p:cNvPr>
          <p:cNvCxnSpPr>
            <a:cxnSpLocks/>
          </p:cNvCxnSpPr>
          <p:nvPr/>
        </p:nvCxnSpPr>
        <p:spPr>
          <a:xfrm flipH="1" flipV="1">
            <a:off x="7332412" y="5851798"/>
            <a:ext cx="333043" cy="437994"/>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5FC9E4C-4342-8470-B7D4-FACB327BBCC2}"/>
                  </a:ext>
                </a:extLst>
              </p:cNvPr>
              <p:cNvSpPr/>
              <p:nvPr/>
            </p:nvSpPr>
            <p:spPr>
              <a:xfrm>
                <a:off x="7498933" y="6289792"/>
                <a:ext cx="3107446" cy="400110"/>
              </a:xfrm>
              <a:prstGeom prst="rect">
                <a:avLst/>
              </a:prstGeom>
            </p:spPr>
            <p:txBody>
              <a:bodyPr wrap="square">
                <a:spAutoFit/>
              </a:bodyPr>
              <a:lstStyle/>
              <a:p>
                <a14:m>
                  <m:oMath xmlns:m="http://schemas.openxmlformats.org/officeDocument/2006/math">
                    <m:r>
                      <a:rPr lang="en-US" sz="2000" b="0" i="1" smtClean="0">
                        <a:solidFill>
                          <a:sysClr val="windowText" lastClr="000000"/>
                        </a:solidFill>
                        <a:latin typeface="Cambria Math" panose="02040503050406030204" pitchFamily="18" charset="0"/>
                      </a:rPr>
                      <m:t>𝑠𝑎𝑙𝑎𝑚𝑎𝑛𝑑𝑒𝑟</m:t>
                    </m:r>
                    <m:r>
                      <a:rPr lang="en-US" sz="2000" b="0" i="1" smtClean="0">
                        <a:solidFill>
                          <a:sysClr val="windowText" lastClr="000000"/>
                        </a:solidFill>
                        <a:latin typeface="Cambria Math" panose="02040503050406030204" pitchFamily="18" charset="0"/>
                      </a:rPr>
                      <m:t> </m:t>
                    </m:r>
                  </m:oMath>
                </a14:m>
                <a:r>
                  <a:rPr lang="en-US" sz="2000" b="0" i="1" dirty="0">
                    <a:solidFill>
                      <a:sysClr val="windowText" lastClr="000000"/>
                    </a:solidFill>
                    <a:latin typeface="Cambria Math" panose="02040503050406030204" pitchFamily="18" charset="0"/>
                  </a:rPr>
                  <a:t>growth rate</a:t>
                </a:r>
              </a:p>
            </p:txBody>
          </p:sp>
        </mc:Choice>
        <mc:Fallback xmlns="">
          <p:sp>
            <p:nvSpPr>
              <p:cNvPr id="20" name="Rectangle 19">
                <a:extLst>
                  <a:ext uri="{FF2B5EF4-FFF2-40B4-BE49-F238E27FC236}">
                    <a16:creationId xmlns:a16="http://schemas.microsoft.com/office/drawing/2014/main" id="{95FC9E4C-4342-8470-B7D4-FACB327BBCC2}"/>
                  </a:ext>
                </a:extLst>
              </p:cNvPr>
              <p:cNvSpPr>
                <a:spLocks noRot="1" noChangeAspect="1" noMove="1" noResize="1" noEditPoints="1" noAdjustHandles="1" noChangeArrowheads="1" noChangeShapeType="1" noTextEdit="1"/>
              </p:cNvSpPr>
              <p:nvPr/>
            </p:nvSpPr>
            <p:spPr>
              <a:xfrm>
                <a:off x="7498933" y="6289792"/>
                <a:ext cx="3107446" cy="400110"/>
              </a:xfrm>
              <a:prstGeom prst="rect">
                <a:avLst/>
              </a:prstGeom>
              <a:blipFill>
                <a:blip r:embed="rId7"/>
                <a:stretch>
                  <a:fillRect t="-9375" b="-28125"/>
                </a:stretch>
              </a:blipFill>
            </p:spPr>
            <p:txBody>
              <a:bodyPr/>
              <a:lstStyle/>
              <a:p>
                <a:r>
                  <a:rPr lang="en-US">
                    <a:noFill/>
                  </a:rPr>
                  <a:t> </a:t>
                </a:r>
              </a:p>
            </p:txBody>
          </p:sp>
        </mc:Fallback>
      </mc:AlternateContent>
    </p:spTree>
    <p:extLst>
      <p:ext uri="{BB962C8B-B14F-4D97-AF65-F5344CB8AC3E}">
        <p14:creationId xmlns:p14="http://schemas.microsoft.com/office/powerpoint/2010/main" val="595939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F28857C-B399-3B0E-CA1C-0796996E61EB}"/>
              </a:ext>
            </a:extLst>
          </p:cNvPr>
          <p:cNvSpPr txBox="1">
            <a:spLocks/>
          </p:cNvSpPr>
          <p:nvPr/>
        </p:nvSpPr>
        <p:spPr>
          <a:xfrm>
            <a:off x="3767342" y="56903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endParaRPr lang="en-US" sz="3400" dirty="0"/>
          </a:p>
          <a:p>
            <a:pPr lvl="1">
              <a:buFontTx/>
              <a:buChar char="-"/>
            </a:pPr>
            <a:endParaRPr lang="en-US" sz="3400" dirty="0"/>
          </a:p>
        </p:txBody>
      </p:sp>
      <p:sp>
        <p:nvSpPr>
          <p:cNvPr id="8" name="Content Placeholder 2">
            <a:extLst>
              <a:ext uri="{FF2B5EF4-FFF2-40B4-BE49-F238E27FC236}">
                <a16:creationId xmlns:a16="http://schemas.microsoft.com/office/drawing/2014/main" id="{BC105528-5A80-2E10-546A-6D2D0DA486E3}"/>
              </a:ext>
            </a:extLst>
          </p:cNvPr>
          <p:cNvSpPr txBox="1">
            <a:spLocks/>
          </p:cNvSpPr>
          <p:nvPr/>
        </p:nvSpPr>
        <p:spPr>
          <a:xfrm>
            <a:off x="1549436" y="3646101"/>
            <a:ext cx="3735419"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dynamic</a:t>
            </a:r>
          </a:p>
          <a:p>
            <a:pPr marL="0" indent="0" algn="ctr">
              <a:buNone/>
            </a:pPr>
            <a:r>
              <a:rPr lang="en-US" sz="3400" i="1" dirty="0"/>
              <a:t>frequently changing</a:t>
            </a:r>
          </a:p>
        </p:txBody>
      </p:sp>
      <p:sp>
        <p:nvSpPr>
          <p:cNvPr id="9" name="Content Placeholder 2">
            <a:extLst>
              <a:ext uri="{FF2B5EF4-FFF2-40B4-BE49-F238E27FC236}">
                <a16:creationId xmlns:a16="http://schemas.microsoft.com/office/drawing/2014/main" id="{3FBB6A76-3211-A111-9897-0F2509714703}"/>
              </a:ext>
            </a:extLst>
          </p:cNvPr>
          <p:cNvSpPr txBox="1">
            <a:spLocks/>
          </p:cNvSpPr>
          <p:nvPr/>
        </p:nvSpPr>
        <p:spPr>
          <a:xfrm>
            <a:off x="6180309" y="3646101"/>
            <a:ext cx="4831401" cy="544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b="1" dirty="0">
                <a:solidFill>
                  <a:srgbClr val="C00000"/>
                </a:solidFill>
              </a:rPr>
              <a:t>complex</a:t>
            </a:r>
          </a:p>
          <a:p>
            <a:pPr marL="0" indent="0" algn="ctr">
              <a:buNone/>
            </a:pPr>
            <a:r>
              <a:rPr lang="en-US" sz="3400" i="1" dirty="0"/>
              <a:t>many interacting parties</a:t>
            </a:r>
          </a:p>
        </p:txBody>
      </p:sp>
      <p:pic>
        <p:nvPicPr>
          <p:cNvPr id="10" name="Picture 6">
            <a:extLst>
              <a:ext uri="{FF2B5EF4-FFF2-40B4-BE49-F238E27FC236}">
                <a16:creationId xmlns:a16="http://schemas.microsoft.com/office/drawing/2014/main" id="{EDE7B41D-09D7-5CB8-7B14-FB13BB7D6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289" y="479714"/>
            <a:ext cx="3223358" cy="2804490"/>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1DCEAC0-119D-792C-76B2-2F0C6716A778}"/>
              </a:ext>
            </a:extLst>
          </p:cNvPr>
          <p:cNvPicPr>
            <a:picLocks noChangeAspect="1"/>
          </p:cNvPicPr>
          <p:nvPr/>
        </p:nvPicPr>
        <p:blipFill rotWithShape="1">
          <a:blip r:embed="rId4"/>
          <a:srcRect l="20301" r="21229" b="-1"/>
          <a:stretch/>
        </p:blipFill>
        <p:spPr>
          <a:xfrm>
            <a:off x="746452" y="508234"/>
            <a:ext cx="2405309" cy="2775970"/>
          </a:xfrm>
          <a:prstGeom prst="ellipse">
            <a:avLst/>
          </a:prstGeom>
        </p:spPr>
      </p:pic>
    </p:spTree>
    <p:extLst>
      <p:ext uri="{BB962C8B-B14F-4D97-AF65-F5344CB8AC3E}">
        <p14:creationId xmlns:p14="http://schemas.microsoft.com/office/powerpoint/2010/main" val="2563215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143375"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400" dirty="0"/>
              <a:t>Ecology is the study of the </a:t>
            </a:r>
            <a:r>
              <a:rPr lang="en-US" sz="3400" b="1" dirty="0">
                <a:solidFill>
                  <a:srgbClr val="C00000"/>
                </a:solidFill>
              </a:rPr>
              <a:t>interactions</a:t>
            </a:r>
            <a:r>
              <a:rPr lang="en-US" sz="3400" b="1" dirty="0">
                <a:solidFill>
                  <a:srgbClr val="FFFF00"/>
                </a:solidFill>
              </a:rPr>
              <a:t> </a:t>
            </a:r>
            <a:r>
              <a:rPr lang="en-US" sz="3400" dirty="0"/>
              <a:t>of </a:t>
            </a:r>
            <a:r>
              <a:rPr lang="en-US" sz="3400" b="1" dirty="0">
                <a:solidFill>
                  <a:srgbClr val="C00000"/>
                </a:solidFill>
              </a:rPr>
              <a:t>organisms</a:t>
            </a:r>
            <a:r>
              <a:rPr lang="en-US" sz="3400" dirty="0"/>
              <a:t> with each other and their </a:t>
            </a:r>
            <a:r>
              <a:rPr lang="en-US" sz="3400" b="1" dirty="0">
                <a:solidFill>
                  <a:srgbClr val="C00000"/>
                </a:solidFill>
              </a:rPr>
              <a:t>environment</a:t>
            </a:r>
            <a:r>
              <a:rPr lang="en-US" sz="3400" dirty="0">
                <a:solidFill>
                  <a:srgbClr val="C00000"/>
                </a:solidFill>
              </a:rPr>
              <a:t>.</a:t>
            </a:r>
          </a:p>
          <a:p>
            <a:pPr lvl="1">
              <a:buFontTx/>
              <a:buChar char="-"/>
            </a:pPr>
            <a:endParaRPr lang="en-US" sz="3400" dirty="0"/>
          </a:p>
        </p:txBody>
      </p:sp>
      <p:grpSp>
        <p:nvGrpSpPr>
          <p:cNvPr id="38" name="Group 37">
            <a:extLst>
              <a:ext uri="{FF2B5EF4-FFF2-40B4-BE49-F238E27FC236}">
                <a16:creationId xmlns:a16="http://schemas.microsoft.com/office/drawing/2014/main" id="{A26756DC-4A7D-D3F2-4909-EE4C744E4CBC}"/>
              </a:ext>
            </a:extLst>
          </p:cNvPr>
          <p:cNvGrpSpPr/>
          <p:nvPr/>
        </p:nvGrpSpPr>
        <p:grpSpPr>
          <a:xfrm>
            <a:off x="3450251" y="-71016"/>
            <a:ext cx="10020149" cy="6945094"/>
            <a:chOff x="3450251" y="-71016"/>
            <a:chExt cx="10020149" cy="6945094"/>
          </a:xfrm>
        </p:grpSpPr>
        <p:pic>
          <p:nvPicPr>
            <p:cNvPr id="6148" name="Picture 4" descr="Population, Community, Habitat &amp; Ecosystem (4.1) | Edexcel IGCSE Biology  Revision Notes 2019 | Save My Exams">
              <a:extLst>
                <a:ext uri="{FF2B5EF4-FFF2-40B4-BE49-F238E27FC236}">
                  <a16:creationId xmlns:a16="http://schemas.microsoft.com/office/drawing/2014/main" id="{17ADBDBE-E3EA-A2A0-BE00-EDD4136D02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pulation, Community, Habitat &amp; Ecosystem (4.1) | Edexcel IGCSE Biology  Revision Notes 2019 | Save My Exams">
              <a:extLst>
                <a:ext uri="{FF2B5EF4-FFF2-40B4-BE49-F238E27FC236}">
                  <a16:creationId xmlns:a16="http://schemas.microsoft.com/office/drawing/2014/main" id="{3F662576-7133-38B0-745D-4D47BCEF1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opulation, Community, Habitat &amp; Ecosystem (4.1) | Edexcel IGCSE Biology  Revision Notes 2019 | Save My Exams">
              <a:extLst>
                <a:ext uri="{FF2B5EF4-FFF2-40B4-BE49-F238E27FC236}">
                  <a16:creationId xmlns:a16="http://schemas.microsoft.com/office/drawing/2014/main" id="{C91F43C8-4B16-C623-F9E3-FE25B75145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85AF42-6368-0AC0-CAA3-1A21F2DD5FD4}"/>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8" name="Content Placeholder 2">
              <a:extLst>
                <a:ext uri="{FF2B5EF4-FFF2-40B4-BE49-F238E27FC236}">
                  <a16:creationId xmlns:a16="http://schemas.microsoft.com/office/drawing/2014/main" id="{40145DCC-6835-F3FA-F475-7CAAF413C6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9" name="Picture 4" descr="Population, Community, Habitat &amp; Ecosystem (4.1) | Edexcel IGCSE Biology  Revision Notes 2019 | Save My Exams">
              <a:extLst>
                <a:ext uri="{FF2B5EF4-FFF2-40B4-BE49-F238E27FC236}">
                  <a16:creationId xmlns:a16="http://schemas.microsoft.com/office/drawing/2014/main" id="{98063E67-4C73-FD08-357E-3BECE45B65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Population, Community, Habitat &amp; Ecosystem (4.1) | Edexcel IGCSE Biology  Revision Notes 2019 | Save My Exams">
              <a:extLst>
                <a:ext uri="{FF2B5EF4-FFF2-40B4-BE49-F238E27FC236}">
                  <a16:creationId xmlns:a16="http://schemas.microsoft.com/office/drawing/2014/main" id="{0F5DE27E-DFAA-21B7-C284-E215904B17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3B85632-0D4C-D94E-E7EE-DE7C1F586112}"/>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14" name="Picture 4" descr="Population, Community, Habitat &amp; Ecosystem (4.1) | Edexcel IGCSE Biology  Revision Notes 2019 | Save My Exams">
              <a:extLst>
                <a:ext uri="{FF2B5EF4-FFF2-40B4-BE49-F238E27FC236}">
                  <a16:creationId xmlns:a16="http://schemas.microsoft.com/office/drawing/2014/main" id="{1D0A5F46-7BC9-4CC8-A7A7-B61C567C87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opulation, Community, Habitat &amp; Ecosystem (4.1) | Edexcel IGCSE Biology  Revision Notes 2019 | Save My Exams">
              <a:extLst>
                <a:ext uri="{FF2B5EF4-FFF2-40B4-BE49-F238E27FC236}">
                  <a16:creationId xmlns:a16="http://schemas.microsoft.com/office/drawing/2014/main" id="{DA5496F3-5BD6-DBCD-36F4-B7D527BDE6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opulation, Community, Habitat &amp; Ecosystem (4.1) | Edexcel IGCSE Biology  Revision Notes 2019 | Save My Exams">
              <a:extLst>
                <a:ext uri="{FF2B5EF4-FFF2-40B4-BE49-F238E27FC236}">
                  <a16:creationId xmlns:a16="http://schemas.microsoft.com/office/drawing/2014/main" id="{65B43EAA-9B3C-DFBE-E8EB-FA44781B8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381956B5-A85F-A20E-2EB1-9C1952645C02}"/>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72E8E0-0C5C-EE92-887B-BADE11995823}"/>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D2008B0-E911-60F5-68F6-2828E42E423B}"/>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160B90-E167-F50A-9B14-13DE0938FA2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A5A54FF-35C0-1453-8F0F-19E43AC7F9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28" name="Content Placeholder 2">
              <a:extLst>
                <a:ext uri="{FF2B5EF4-FFF2-40B4-BE49-F238E27FC236}">
                  <a16:creationId xmlns:a16="http://schemas.microsoft.com/office/drawing/2014/main" id="{ABADA828-8F01-DB01-1CFD-5F9AC0FD086F}"/>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Tree>
    <p:extLst>
      <p:ext uri="{BB962C8B-B14F-4D97-AF65-F5344CB8AC3E}">
        <p14:creationId xmlns:p14="http://schemas.microsoft.com/office/powerpoint/2010/main" val="3703249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r>
              <a:rPr lang="en-US" sz="2800" dirty="0"/>
              <a:t>interactions of an individual with the environment</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35" name="Rectangle 34">
            <a:extLst>
              <a:ext uri="{FF2B5EF4-FFF2-40B4-BE49-F238E27FC236}">
                <a16:creationId xmlns:a16="http://schemas.microsoft.com/office/drawing/2014/main" id="{614630FC-538B-E667-6C79-061AB8525EB3}"/>
              </a:ext>
            </a:extLst>
          </p:cNvPr>
          <p:cNvSpPr/>
          <p:nvPr/>
        </p:nvSpPr>
        <p:spPr>
          <a:xfrm>
            <a:off x="3504321" y="948797"/>
            <a:ext cx="6571174" cy="5855952"/>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6EC5272-8096-022F-ABFD-9511C850A860}"/>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449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A7AE7-6309-7A91-7585-922F7BB6DB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3D070-CBEB-731F-3662-7853BF0C3664}"/>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B7895BA4-D6D9-91C8-55AA-D12BC9ADEB70}"/>
              </a:ext>
            </a:extLst>
          </p:cNvPr>
          <p:cNvPicPr>
            <a:picLocks noGrp="1" noChangeAspect="1"/>
          </p:cNvPicPr>
          <p:nvPr>
            <p:ph idx="1"/>
          </p:nvPr>
        </p:nvPicPr>
        <p:blipFill>
          <a:blip r:embed="rId3"/>
          <a:stretch>
            <a:fillRect/>
          </a:stretch>
        </p:blipFill>
        <p:spPr>
          <a:xfrm>
            <a:off x="2442712" y="1271239"/>
            <a:ext cx="7306575" cy="4883828"/>
          </a:xfrm>
        </p:spPr>
      </p:pic>
      <p:sp>
        <p:nvSpPr>
          <p:cNvPr id="3" name="Rectangle 2">
            <a:extLst>
              <a:ext uri="{FF2B5EF4-FFF2-40B4-BE49-F238E27FC236}">
                <a16:creationId xmlns:a16="http://schemas.microsoft.com/office/drawing/2014/main" id="{D27EA132-F413-C201-CEAB-67EAD66E1CF6}"/>
              </a:ext>
            </a:extLst>
          </p:cNvPr>
          <p:cNvSpPr/>
          <p:nvPr/>
        </p:nvSpPr>
        <p:spPr>
          <a:xfrm>
            <a:off x="2442712" y="1690688"/>
            <a:ext cx="7174254" cy="1642641"/>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FB61D81-67E1-CFFF-214A-51221553CF5A}"/>
              </a:ext>
            </a:extLst>
          </p:cNvPr>
          <p:cNvSpPr/>
          <p:nvPr/>
        </p:nvSpPr>
        <p:spPr>
          <a:xfrm>
            <a:off x="2442712" y="3333329"/>
            <a:ext cx="4462585"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730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A90FAD-3129-A3A7-9024-58CFA7D2DF0C}"/>
              </a:ext>
            </a:extLst>
          </p:cNvPr>
          <p:cNvSpPr txBox="1">
            <a:spLocks/>
          </p:cNvSpPr>
          <p:nvPr/>
        </p:nvSpPr>
        <p:spPr>
          <a:xfrm>
            <a:off x="0" y="355059"/>
            <a:ext cx="318647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Individual</a:t>
            </a:r>
            <a:r>
              <a:rPr lang="en-US" sz="2800" dirty="0"/>
              <a:t>: metabolism, behavior, life history.</a:t>
            </a:r>
          </a:p>
          <a:p>
            <a:pPr marL="0" indent="0" algn="ctr">
              <a:buNone/>
            </a:pPr>
            <a:endParaRPr lang="en-US" sz="2800" dirty="0"/>
          </a:p>
          <a:p>
            <a:pPr marL="0" indent="0" algn="ctr">
              <a:buNone/>
            </a:pPr>
            <a:r>
              <a:rPr lang="en-US" sz="2800" dirty="0"/>
              <a:t>Dynamic Energy Budget (DEB) Model</a:t>
            </a:r>
          </a:p>
        </p:txBody>
      </p:sp>
      <p:sp>
        <p:nvSpPr>
          <p:cNvPr id="16" name="Rectangle 15">
            <a:extLst>
              <a:ext uri="{FF2B5EF4-FFF2-40B4-BE49-F238E27FC236}">
                <a16:creationId xmlns:a16="http://schemas.microsoft.com/office/drawing/2014/main" id="{C8E43B25-25AF-D355-C50C-16C5B3D414A1}"/>
              </a:ext>
            </a:extLst>
          </p:cNvPr>
          <p:cNvSpPr/>
          <p:nvPr/>
        </p:nvSpPr>
        <p:spPr>
          <a:xfrm>
            <a:off x="10129564" y="53251"/>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2" name="Content Placeholder 2">
            <a:extLst>
              <a:ext uri="{FF2B5EF4-FFF2-40B4-BE49-F238E27FC236}">
                <a16:creationId xmlns:a16="http://schemas.microsoft.com/office/drawing/2014/main" id="{D8F29BBE-0F0C-FE18-1EB2-D09A73B64EF8}"/>
              </a:ext>
            </a:extLst>
          </p:cNvPr>
          <p:cNvSpPr txBox="1">
            <a:spLocks/>
          </p:cNvSpPr>
          <p:nvPr/>
        </p:nvSpPr>
        <p:spPr>
          <a:xfrm>
            <a:off x="-4666" y="3922799"/>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a fish’s metabolism </a:t>
            </a:r>
            <a:r>
              <a:rPr lang="en-US" sz="2800" b="1" i="1" dirty="0">
                <a:solidFill>
                  <a:srgbClr val="C00000"/>
                </a:solidFill>
              </a:rPr>
              <a:t>change</a:t>
            </a:r>
            <a:r>
              <a:rPr lang="en-US" sz="2800" i="1" dirty="0"/>
              <a:t> with temperature?</a:t>
            </a:r>
          </a:p>
        </p:txBody>
      </p:sp>
      <p:sp>
        <p:nvSpPr>
          <p:cNvPr id="8" name="Rectangle 7">
            <a:extLst>
              <a:ext uri="{FF2B5EF4-FFF2-40B4-BE49-F238E27FC236}">
                <a16:creationId xmlns:a16="http://schemas.microsoft.com/office/drawing/2014/main" id="{30C4AC10-BBE1-5BE2-2209-2E8BDD180F2F}"/>
              </a:ext>
            </a:extLst>
          </p:cNvPr>
          <p:cNvSpPr/>
          <p:nvPr/>
        </p:nvSpPr>
        <p:spPr>
          <a:xfrm>
            <a:off x="3395734" y="832501"/>
            <a:ext cx="6679761" cy="597224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A34363-A1A6-F410-E318-9CA3004F1A43}"/>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876A5ED0-FB85-C1C0-42D8-C04C8BB9D423}"/>
              </a:ext>
            </a:extLst>
          </p:cNvPr>
          <p:cNvPicPr>
            <a:picLocks noChangeAspect="1"/>
          </p:cNvPicPr>
          <p:nvPr/>
        </p:nvPicPr>
        <p:blipFill>
          <a:blip r:embed="rId4"/>
          <a:stretch>
            <a:fillRect/>
          </a:stretch>
        </p:blipFill>
        <p:spPr>
          <a:xfrm>
            <a:off x="3540142" y="1517053"/>
            <a:ext cx="6446287" cy="4811493"/>
          </a:xfrm>
          <a:prstGeom prst="rect">
            <a:avLst/>
          </a:prstGeom>
        </p:spPr>
      </p:pic>
      <p:sp>
        <p:nvSpPr>
          <p:cNvPr id="11" name="Content Placeholder 2">
            <a:extLst>
              <a:ext uri="{FF2B5EF4-FFF2-40B4-BE49-F238E27FC236}">
                <a16:creationId xmlns:a16="http://schemas.microsoft.com/office/drawing/2014/main" id="{BF2620B5-1D13-7822-F172-DA3A04C7BAE0}"/>
              </a:ext>
            </a:extLst>
          </p:cNvPr>
          <p:cNvSpPr txBox="1">
            <a:spLocks/>
          </p:cNvSpPr>
          <p:nvPr/>
        </p:nvSpPr>
        <p:spPr>
          <a:xfrm>
            <a:off x="3186479" y="5736836"/>
            <a:ext cx="325309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800" dirty="0"/>
              <a:t>McKenzie et al 2016.</a:t>
            </a:r>
            <a:r>
              <a:rPr lang="en-US" sz="1800" i="1" dirty="0"/>
              <a:t> Conservation Physiology</a:t>
            </a:r>
          </a:p>
        </p:txBody>
      </p:sp>
    </p:spTree>
    <p:extLst>
      <p:ext uri="{BB962C8B-B14F-4D97-AF65-F5344CB8AC3E}">
        <p14:creationId xmlns:p14="http://schemas.microsoft.com/office/powerpoint/2010/main" val="358318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12" name="Rectangle 11">
            <a:extLst>
              <a:ext uri="{FF2B5EF4-FFF2-40B4-BE49-F238E27FC236}">
                <a16:creationId xmlns:a16="http://schemas.microsoft.com/office/drawing/2014/main" id="{284790B8-DDAA-A26A-49AF-FC38DE84B2DB}"/>
              </a:ext>
            </a:extLst>
          </p:cNvPr>
          <p:cNvSpPr/>
          <p:nvPr/>
        </p:nvSpPr>
        <p:spPr>
          <a:xfrm>
            <a:off x="3504321" y="2162697"/>
            <a:ext cx="6571174"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C9C8E1-845D-6009-97B0-2B69946D4312}"/>
              </a:ext>
            </a:extLst>
          </p:cNvPr>
          <p:cNvSpPr/>
          <p:nvPr/>
        </p:nvSpPr>
        <p:spPr>
          <a:xfrm>
            <a:off x="10078899" y="4892735"/>
            <a:ext cx="311745"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64DC7-BEEF-BF6E-614B-4ED79BAD7CBC}"/>
              </a:ext>
            </a:extLst>
          </p:cNvPr>
          <p:cNvSpPr/>
          <p:nvPr/>
        </p:nvSpPr>
        <p:spPr>
          <a:xfrm>
            <a:off x="6375337" y="110721"/>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025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1123293"/>
            <a:ext cx="1881686"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1189790" y="2875687"/>
            <a:ext cx="1337248" cy="1871374"/>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55059"/>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Population</a:t>
            </a:r>
            <a:r>
              <a:rPr lang="en-US" sz="2800" dirty="0"/>
              <a:t> = multiple individuals of the same species (</a:t>
            </a:r>
            <a:r>
              <a:rPr lang="en-US" sz="2800" b="1" dirty="0">
                <a:solidFill>
                  <a:srgbClr val="C00000"/>
                </a:solidFill>
              </a:rPr>
              <a:t>conspecifics</a:t>
            </a:r>
            <a:r>
              <a:rPr lang="en-US" sz="2800" dirty="0"/>
              <a:t>) in the same habitat</a:t>
            </a:r>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3868" y="4685623"/>
            <a:ext cx="3606300"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800" dirty="0"/>
          </a:p>
          <a:p>
            <a:pPr marL="0" indent="0" algn="ctr">
              <a:buNone/>
            </a:pPr>
            <a:r>
              <a:rPr lang="en-US" sz="2800" i="1" dirty="0"/>
              <a:t>How does the abundance of fish </a:t>
            </a:r>
            <a:r>
              <a:rPr lang="en-US" sz="2800" b="1" i="1" dirty="0">
                <a:solidFill>
                  <a:srgbClr val="C00000"/>
                </a:solidFill>
              </a:rPr>
              <a:t>change</a:t>
            </a:r>
            <a:r>
              <a:rPr lang="en-US" sz="2800" i="1" dirty="0"/>
              <a:t> through time? </a:t>
            </a:r>
          </a:p>
        </p:txBody>
      </p:sp>
      <p:sp>
        <p:nvSpPr>
          <p:cNvPr id="11" name="Rectangle 10">
            <a:extLst>
              <a:ext uri="{FF2B5EF4-FFF2-40B4-BE49-F238E27FC236}">
                <a16:creationId xmlns:a16="http://schemas.microsoft.com/office/drawing/2014/main" id="{5BB3B9A2-B544-F86D-5491-FC87ABEA142A}"/>
              </a:ext>
            </a:extLst>
          </p:cNvPr>
          <p:cNvSpPr/>
          <p:nvPr/>
        </p:nvSpPr>
        <p:spPr>
          <a:xfrm>
            <a:off x="3504321" y="2162697"/>
            <a:ext cx="6444752" cy="464205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3FC5C5-7A03-01A7-CB30-09B51CC54389}"/>
              </a:ext>
            </a:extLst>
          </p:cNvPr>
          <p:cNvSpPr/>
          <p:nvPr/>
        </p:nvSpPr>
        <p:spPr>
          <a:xfrm>
            <a:off x="9949073" y="4892735"/>
            <a:ext cx="441571"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5BB15F-C09A-574F-FC89-FFD2C3252CFE}"/>
              </a:ext>
            </a:extLst>
          </p:cNvPr>
          <p:cNvSpPr/>
          <p:nvPr/>
        </p:nvSpPr>
        <p:spPr>
          <a:xfrm>
            <a:off x="6478163" y="53252"/>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09A881-94F7-CF88-8038-BD393EDCBE4A}"/>
              </a:ext>
            </a:extLst>
          </p:cNvPr>
          <p:cNvSpPr/>
          <p:nvPr/>
        </p:nvSpPr>
        <p:spPr>
          <a:xfrm>
            <a:off x="6630563" y="108377"/>
            <a:ext cx="1498518" cy="668970"/>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096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10129564" y="64945"/>
            <a:ext cx="1881686" cy="1603118"/>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4" name="Group 3">
            <a:extLst>
              <a:ext uri="{FF2B5EF4-FFF2-40B4-BE49-F238E27FC236}">
                <a16:creationId xmlns:a16="http://schemas.microsoft.com/office/drawing/2014/main" id="{38B270E8-0020-5E64-0833-A32C50CF8519}"/>
              </a:ext>
            </a:extLst>
          </p:cNvPr>
          <p:cNvGrpSpPr/>
          <p:nvPr/>
        </p:nvGrpSpPr>
        <p:grpSpPr>
          <a:xfrm>
            <a:off x="243341" y="2673602"/>
            <a:ext cx="1444314" cy="2219133"/>
            <a:chOff x="839593" y="1810193"/>
            <a:chExt cx="1622460" cy="2111987"/>
          </a:xfrm>
        </p:grpSpPr>
        <p:sp>
          <p:nvSpPr>
            <p:cNvPr id="5" name="Rectangle 4">
              <a:extLst>
                <a:ext uri="{FF2B5EF4-FFF2-40B4-BE49-F238E27FC236}">
                  <a16:creationId xmlns:a16="http://schemas.microsoft.com/office/drawing/2014/main" id="{1235DEEA-12BD-886C-B914-2470D502C6CC}"/>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6" name="Curved Connector 5">
              <a:extLst>
                <a:ext uri="{FF2B5EF4-FFF2-40B4-BE49-F238E27FC236}">
                  <a16:creationId xmlns:a16="http://schemas.microsoft.com/office/drawing/2014/main" id="{4ED241AB-527C-97D2-6AB0-560599868203}"/>
                </a:ext>
              </a:extLst>
            </p:cNvPr>
            <p:cNvCxnSpPr>
              <a:cxnSpLocks/>
              <a:stCxn id="5"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EEE47B-9039-99D8-76E9-2B7CAE206896}"/>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8" name="Picture 7">
              <a:extLst>
                <a:ext uri="{FF2B5EF4-FFF2-40B4-BE49-F238E27FC236}">
                  <a16:creationId xmlns:a16="http://schemas.microsoft.com/office/drawing/2014/main" id="{344D8637-A8CF-6BA6-9BAB-E8D14FBF7C61}"/>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9" name="Curved Connector 8">
              <a:extLst>
                <a:ext uri="{FF2B5EF4-FFF2-40B4-BE49-F238E27FC236}">
                  <a16:creationId xmlns:a16="http://schemas.microsoft.com/office/drawing/2014/main" id="{9C967E2C-9C75-CB71-1143-9EB3F75B4472}"/>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274BFC59-95D4-2510-F2B0-B62494904BB7}"/>
              </a:ext>
            </a:extLst>
          </p:cNvPr>
          <p:cNvSpPr txBox="1">
            <a:spLocks/>
          </p:cNvSpPr>
          <p:nvPr/>
        </p:nvSpPr>
        <p:spPr>
          <a:xfrm>
            <a:off x="0" y="34204"/>
            <a:ext cx="4138048"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Nested Models, </a:t>
            </a:r>
            <a:r>
              <a:rPr lang="en-US" sz="2800" dirty="0"/>
              <a:t>including a class of model known as </a:t>
            </a:r>
            <a:r>
              <a:rPr lang="en-US" sz="2800" b="1" dirty="0">
                <a:solidFill>
                  <a:srgbClr val="C00000"/>
                </a:solidFill>
              </a:rPr>
              <a:t>Integral Projection Models </a:t>
            </a:r>
            <a:r>
              <a:rPr lang="en-US" sz="2800" dirty="0"/>
              <a:t>(IPMs), link individual- and population-level processes</a:t>
            </a:r>
          </a:p>
        </p:txBody>
      </p:sp>
      <p:sp>
        <p:nvSpPr>
          <p:cNvPr id="37" name="Rectangle 36">
            <a:extLst>
              <a:ext uri="{FF2B5EF4-FFF2-40B4-BE49-F238E27FC236}">
                <a16:creationId xmlns:a16="http://schemas.microsoft.com/office/drawing/2014/main" id="{137D32C5-284A-7CBB-32A1-BD176B5BC77F}"/>
              </a:ext>
            </a:extLst>
          </p:cNvPr>
          <p:cNvSpPr/>
          <p:nvPr/>
        </p:nvSpPr>
        <p:spPr>
          <a:xfrm>
            <a:off x="3395734" y="2200441"/>
            <a:ext cx="6679761" cy="4604307"/>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D3D6752-0041-8CF1-7E3D-2587D821CE40}"/>
              </a:ext>
            </a:extLst>
          </p:cNvPr>
          <p:cNvSpPr/>
          <p:nvPr/>
        </p:nvSpPr>
        <p:spPr>
          <a:xfrm>
            <a:off x="10073747" y="4892735"/>
            <a:ext cx="316897" cy="19120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A9D70C-97F3-0F2B-A04A-873B7CAB65E4}"/>
              </a:ext>
            </a:extLst>
          </p:cNvPr>
          <p:cNvSpPr txBox="1">
            <a:spLocks/>
          </p:cNvSpPr>
          <p:nvPr/>
        </p:nvSpPr>
        <p:spPr>
          <a:xfrm>
            <a:off x="-23332" y="5326728"/>
            <a:ext cx="5755827" cy="1461404"/>
          </a:xfrm>
          <a:prstGeom prst="rect">
            <a:avLst/>
          </a:prstGeom>
          <a:solidFill>
            <a:srgbClr val="FFFFFF"/>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the abundance of fish </a:t>
            </a:r>
            <a:r>
              <a:rPr lang="en-US" sz="2800" b="1" i="1" dirty="0">
                <a:solidFill>
                  <a:srgbClr val="C00000"/>
                </a:solidFill>
              </a:rPr>
              <a:t>change</a:t>
            </a:r>
            <a:r>
              <a:rPr lang="en-US" sz="2800" i="1" dirty="0"/>
              <a:t> through time as temperature </a:t>
            </a:r>
            <a:r>
              <a:rPr lang="en-US" sz="2800" b="1" i="1" dirty="0">
                <a:solidFill>
                  <a:srgbClr val="C00000"/>
                </a:solidFill>
              </a:rPr>
              <a:t>changes </a:t>
            </a:r>
            <a:r>
              <a:rPr lang="en-US" sz="2800" i="1" dirty="0"/>
              <a:t>metabolism? </a:t>
            </a:r>
          </a:p>
        </p:txBody>
      </p:sp>
      <p:pic>
        <p:nvPicPr>
          <p:cNvPr id="3" name="Picture 2" descr="Diagram&#10;&#10;Description automatically generated">
            <a:extLst>
              <a:ext uri="{FF2B5EF4-FFF2-40B4-BE49-F238E27FC236}">
                <a16:creationId xmlns:a16="http://schemas.microsoft.com/office/drawing/2014/main" id="{7A327E6C-77B4-AA7E-6D6B-CDE61DE7863B}"/>
              </a:ext>
            </a:extLst>
          </p:cNvPr>
          <p:cNvPicPr>
            <a:picLocks noChangeAspect="1"/>
          </p:cNvPicPr>
          <p:nvPr/>
        </p:nvPicPr>
        <p:blipFill>
          <a:blip r:embed="rId6"/>
          <a:stretch>
            <a:fillRect/>
          </a:stretch>
        </p:blipFill>
        <p:spPr>
          <a:xfrm>
            <a:off x="2203903" y="2164805"/>
            <a:ext cx="4268458" cy="3185967"/>
          </a:xfrm>
          <a:prstGeom prst="rect">
            <a:avLst/>
          </a:prstGeom>
        </p:spPr>
      </p:pic>
      <p:cxnSp>
        <p:nvCxnSpPr>
          <p:cNvPr id="11" name="Curved Connector 10">
            <a:extLst>
              <a:ext uri="{FF2B5EF4-FFF2-40B4-BE49-F238E27FC236}">
                <a16:creationId xmlns:a16="http://schemas.microsoft.com/office/drawing/2014/main" id="{2EFABBFD-61F1-20D2-E8AE-009744B4989F}"/>
              </a:ext>
            </a:extLst>
          </p:cNvPr>
          <p:cNvCxnSpPr>
            <a:cxnSpLocks/>
            <a:stCxn id="3" idx="1"/>
            <a:endCxn id="7" idx="0"/>
          </p:cNvCxnSpPr>
          <p:nvPr/>
        </p:nvCxnSpPr>
        <p:spPr>
          <a:xfrm rot="10800000">
            <a:off x="1534225" y="2673603"/>
            <a:ext cx="669678" cy="1084187"/>
          </a:xfrm>
          <a:prstGeom prst="curvedConnector4">
            <a:avLst>
              <a:gd name="adj1" fmla="val 38544"/>
              <a:gd name="adj2" fmla="val 121085"/>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115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8FEC07B-4E6E-3FAC-6D76-2B74A0DDE0EF}"/>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3471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3" name="Group 2">
            <a:extLst>
              <a:ext uri="{FF2B5EF4-FFF2-40B4-BE49-F238E27FC236}">
                <a16:creationId xmlns:a16="http://schemas.microsoft.com/office/drawing/2014/main" id="{C94B0A12-DDB3-4AC6-2A0A-EBC60D3E23AA}"/>
              </a:ext>
            </a:extLst>
          </p:cNvPr>
          <p:cNvGrpSpPr/>
          <p:nvPr/>
        </p:nvGrpSpPr>
        <p:grpSpPr>
          <a:xfrm>
            <a:off x="1987693" y="4979094"/>
            <a:ext cx="1337248" cy="1871374"/>
            <a:chOff x="839593" y="1810193"/>
            <a:chExt cx="1622460" cy="2111987"/>
          </a:xfrm>
        </p:grpSpPr>
        <p:sp>
          <p:nvSpPr>
            <p:cNvPr id="11" name="Rectangle 10">
              <a:extLst>
                <a:ext uri="{FF2B5EF4-FFF2-40B4-BE49-F238E27FC236}">
                  <a16:creationId xmlns:a16="http://schemas.microsoft.com/office/drawing/2014/main" id="{C7E993DA-7091-42D1-A155-EED9096E7A16}"/>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3</a:t>
              </a:r>
            </a:p>
            <a:p>
              <a:pPr algn="ctr"/>
              <a:r>
                <a:rPr lang="en-US" dirty="0"/>
                <a:t>(x</a:t>
              </a:r>
              <a:r>
                <a:rPr lang="en-US" baseline="-25000" dirty="0"/>
                <a:t>3</a:t>
              </a:r>
              <a:r>
                <a:rPr lang="en-US" dirty="0"/>
                <a:t>)</a:t>
              </a:r>
            </a:p>
          </p:txBody>
        </p:sp>
        <p:cxnSp>
          <p:nvCxnSpPr>
            <p:cNvPr id="12" name="Curved Connector 11">
              <a:extLst>
                <a:ext uri="{FF2B5EF4-FFF2-40B4-BE49-F238E27FC236}">
                  <a16:creationId xmlns:a16="http://schemas.microsoft.com/office/drawing/2014/main" id="{F68CB53E-AADE-D760-9B64-B5C60EA74CE9}"/>
                </a:ext>
              </a:extLst>
            </p:cNvPr>
            <p:cNvCxnSpPr>
              <a:cxnSpLocks/>
              <a:stCxn id="1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C873540-2D55-FFB2-4F8A-78D29C007A4D}"/>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4" name="Picture 13">
              <a:extLst>
                <a:ext uri="{FF2B5EF4-FFF2-40B4-BE49-F238E27FC236}">
                  <a16:creationId xmlns:a16="http://schemas.microsoft.com/office/drawing/2014/main" id="{655D2313-D2BF-AB32-0F3E-C142B9DA7F2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5" name="Curved Connector 14">
              <a:extLst>
                <a:ext uri="{FF2B5EF4-FFF2-40B4-BE49-F238E27FC236}">
                  <a16:creationId xmlns:a16="http://schemas.microsoft.com/office/drawing/2014/main" id="{904029BA-A191-EF72-3C5E-338CB1B1882A}"/>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96F6A34-A781-1975-70B9-FD52A5E4E1A9}"/>
              </a:ext>
            </a:extLst>
          </p:cNvPr>
          <p:cNvGrpSpPr/>
          <p:nvPr/>
        </p:nvGrpSpPr>
        <p:grpSpPr>
          <a:xfrm>
            <a:off x="274415" y="3527977"/>
            <a:ext cx="1337248" cy="1871374"/>
            <a:chOff x="839593" y="1810193"/>
            <a:chExt cx="1622460" cy="2111987"/>
          </a:xfrm>
        </p:grpSpPr>
        <p:sp>
          <p:nvSpPr>
            <p:cNvPr id="36" name="Rectangle 35">
              <a:extLst>
                <a:ext uri="{FF2B5EF4-FFF2-40B4-BE49-F238E27FC236}">
                  <a16:creationId xmlns:a16="http://schemas.microsoft.com/office/drawing/2014/main" id="{C80FC005-F0D7-94C9-E2A7-AD35E839DF9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2</a:t>
              </a:r>
            </a:p>
            <a:p>
              <a:pPr algn="ctr"/>
              <a:r>
                <a:rPr lang="en-US" dirty="0"/>
                <a:t>(x</a:t>
              </a:r>
              <a:r>
                <a:rPr lang="en-US" baseline="-25000" dirty="0"/>
                <a:t>2</a:t>
              </a:r>
              <a:r>
                <a:rPr lang="en-US" dirty="0"/>
                <a:t>)</a:t>
              </a:r>
            </a:p>
          </p:txBody>
        </p:sp>
        <p:cxnSp>
          <p:nvCxnSpPr>
            <p:cNvPr id="37" name="Curved Connector 36">
              <a:extLst>
                <a:ext uri="{FF2B5EF4-FFF2-40B4-BE49-F238E27FC236}">
                  <a16:creationId xmlns:a16="http://schemas.microsoft.com/office/drawing/2014/main" id="{A0BDD58D-DC7F-7B1A-2600-478624815913}"/>
                </a:ext>
              </a:extLst>
            </p:cNvPr>
            <p:cNvCxnSpPr>
              <a:cxnSpLocks/>
              <a:stCxn id="3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10E713-1756-3946-19A2-1875F8C8361B}"/>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9" name="Picture 38">
              <a:extLst>
                <a:ext uri="{FF2B5EF4-FFF2-40B4-BE49-F238E27FC236}">
                  <a16:creationId xmlns:a16="http://schemas.microsoft.com/office/drawing/2014/main" id="{B1D031BC-249A-E565-1EBD-E979B441B4AA}"/>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0" name="Curved Connector 39">
              <a:extLst>
                <a:ext uri="{FF2B5EF4-FFF2-40B4-BE49-F238E27FC236}">
                  <a16:creationId xmlns:a16="http://schemas.microsoft.com/office/drawing/2014/main" id="{63011487-0720-14A9-9AD5-EA5FCD9D691E}"/>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93DF08C-B11B-6C3E-311B-11F456288C1A}"/>
              </a:ext>
            </a:extLst>
          </p:cNvPr>
          <p:cNvGrpSpPr/>
          <p:nvPr/>
        </p:nvGrpSpPr>
        <p:grpSpPr>
          <a:xfrm>
            <a:off x="1893022" y="1911000"/>
            <a:ext cx="1337248" cy="1871374"/>
            <a:chOff x="839593" y="1810193"/>
            <a:chExt cx="1622460" cy="2111987"/>
          </a:xfrm>
        </p:grpSpPr>
        <p:sp>
          <p:nvSpPr>
            <p:cNvPr id="42" name="Rectangle 41">
              <a:extLst>
                <a:ext uri="{FF2B5EF4-FFF2-40B4-BE49-F238E27FC236}">
                  <a16:creationId xmlns:a16="http://schemas.microsoft.com/office/drawing/2014/main" id="{AD6F0503-DCB3-EAD1-4206-FC9B72B54DC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r>
                <a:rPr lang="en-US" baseline="-25000" dirty="0"/>
                <a:t>1</a:t>
              </a:r>
            </a:p>
            <a:p>
              <a:pPr algn="ctr"/>
              <a:r>
                <a:rPr lang="en-US" dirty="0"/>
                <a:t>(x</a:t>
              </a:r>
              <a:r>
                <a:rPr lang="en-US" baseline="-25000" dirty="0"/>
                <a:t>1</a:t>
              </a:r>
              <a:r>
                <a:rPr lang="en-US" dirty="0"/>
                <a:t>)</a:t>
              </a:r>
            </a:p>
          </p:txBody>
        </p:sp>
        <p:cxnSp>
          <p:nvCxnSpPr>
            <p:cNvPr id="43" name="Curved Connector 42">
              <a:extLst>
                <a:ext uri="{FF2B5EF4-FFF2-40B4-BE49-F238E27FC236}">
                  <a16:creationId xmlns:a16="http://schemas.microsoft.com/office/drawing/2014/main" id="{00CDB10F-7580-F2D8-0551-2F0D6565E992}"/>
                </a:ext>
              </a:extLst>
            </p:cNvPr>
            <p:cNvCxnSpPr>
              <a:cxnSpLocks/>
              <a:stCxn id="42"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28534D7-803E-F3DD-EFA2-C3F1A2861302}"/>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45" name="Picture 44">
              <a:extLst>
                <a:ext uri="{FF2B5EF4-FFF2-40B4-BE49-F238E27FC236}">
                  <a16:creationId xmlns:a16="http://schemas.microsoft.com/office/drawing/2014/main" id="{A87DB53B-45AA-16FC-FAEE-890CC72D153C}"/>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46" name="Curved Connector 45">
              <a:extLst>
                <a:ext uri="{FF2B5EF4-FFF2-40B4-BE49-F238E27FC236}">
                  <a16:creationId xmlns:a16="http://schemas.microsoft.com/office/drawing/2014/main" id="{774C120A-6B4B-3A37-B474-B566A5129FC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48" name="Rectangle 47">
            <a:extLst>
              <a:ext uri="{FF2B5EF4-FFF2-40B4-BE49-F238E27FC236}">
                <a16:creationId xmlns:a16="http://schemas.microsoft.com/office/drawing/2014/main" id="{669F2CDB-13A5-4FF0-8670-93B1EC99D739}"/>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A939F9E-7694-0E97-1D29-0F0D637E1147}"/>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FE90EC81-57CA-8558-6684-8D2BAD9F0164}"/>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sp>
        <p:nvSpPr>
          <p:cNvPr id="4" name="Rectangle 3">
            <a:extLst>
              <a:ext uri="{FF2B5EF4-FFF2-40B4-BE49-F238E27FC236}">
                <a16:creationId xmlns:a16="http://schemas.microsoft.com/office/drawing/2014/main" id="{E7080C71-7646-CFD3-6331-026D32B6AF81}"/>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21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01436" y="2563929"/>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7" name="Content Placeholder 2">
            <a:extLst>
              <a:ext uri="{FF2B5EF4-FFF2-40B4-BE49-F238E27FC236}">
                <a16:creationId xmlns:a16="http://schemas.microsoft.com/office/drawing/2014/main" id="{891B9985-BD55-65EB-0CEA-A3843DA14522}"/>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Metapopulation</a:t>
            </a:r>
            <a:r>
              <a:rPr lang="en-US" sz="2800" dirty="0"/>
              <a:t> = sub-populations of conspecifics connected by migration or dispersal</a:t>
            </a:r>
          </a:p>
        </p:txBody>
      </p:sp>
      <p:sp>
        <p:nvSpPr>
          <p:cNvPr id="77" name="Rectangle 76">
            <a:extLst>
              <a:ext uri="{FF2B5EF4-FFF2-40B4-BE49-F238E27FC236}">
                <a16:creationId xmlns:a16="http://schemas.microsoft.com/office/drawing/2014/main" id="{FE658665-BA10-1912-5067-C739CB419E1E}"/>
              </a:ext>
            </a:extLst>
          </p:cNvPr>
          <p:cNvSpPr/>
          <p:nvPr/>
        </p:nvSpPr>
        <p:spPr>
          <a:xfrm>
            <a:off x="3395734" y="3472972"/>
            <a:ext cx="6679761" cy="3331776"/>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CD3E540-DFE8-21CF-38B8-E8CB380F1C0E}"/>
              </a:ext>
            </a:extLst>
          </p:cNvPr>
          <p:cNvSpPr/>
          <p:nvPr/>
        </p:nvSpPr>
        <p:spPr>
          <a:xfrm>
            <a:off x="10073748" y="4841257"/>
            <a:ext cx="287219" cy="1963491"/>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Content Placeholder 2">
            <a:extLst>
              <a:ext uri="{FF2B5EF4-FFF2-40B4-BE49-F238E27FC236}">
                <a16:creationId xmlns:a16="http://schemas.microsoft.com/office/drawing/2014/main" id="{F0B931F1-4D22-EF46-5B2B-6ED1CDD38B95}"/>
              </a:ext>
            </a:extLst>
          </p:cNvPr>
          <p:cNvSpPr txBox="1">
            <a:spLocks/>
          </p:cNvSpPr>
          <p:nvPr/>
        </p:nvSpPr>
        <p:spPr>
          <a:xfrm>
            <a:off x="3512464" y="4859763"/>
            <a:ext cx="4317040" cy="1990705"/>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 the abundances of different subpopulations of the same fish </a:t>
            </a:r>
            <a:r>
              <a:rPr lang="en-US" sz="2800" b="1" i="1" dirty="0">
                <a:solidFill>
                  <a:srgbClr val="C00000"/>
                </a:solidFill>
              </a:rPr>
              <a:t>vary</a:t>
            </a:r>
            <a:r>
              <a:rPr lang="en-US" sz="2800" i="1" dirty="0"/>
              <a:t> in space [and time]? </a:t>
            </a:r>
          </a:p>
        </p:txBody>
      </p:sp>
      <p:grpSp>
        <p:nvGrpSpPr>
          <p:cNvPr id="154" name="Group 153">
            <a:extLst>
              <a:ext uri="{FF2B5EF4-FFF2-40B4-BE49-F238E27FC236}">
                <a16:creationId xmlns:a16="http://schemas.microsoft.com/office/drawing/2014/main" id="{A48ED7E9-C00A-D42D-F36E-519B2A063D9B}"/>
              </a:ext>
            </a:extLst>
          </p:cNvPr>
          <p:cNvGrpSpPr/>
          <p:nvPr/>
        </p:nvGrpSpPr>
        <p:grpSpPr>
          <a:xfrm>
            <a:off x="274415" y="1664489"/>
            <a:ext cx="3543351" cy="5605703"/>
            <a:chOff x="274415" y="1664489"/>
            <a:chExt cx="3543351" cy="5605703"/>
          </a:xfrm>
        </p:grpSpPr>
        <p:grpSp>
          <p:nvGrpSpPr>
            <p:cNvPr id="155" name="Group 154">
              <a:extLst>
                <a:ext uri="{FF2B5EF4-FFF2-40B4-BE49-F238E27FC236}">
                  <a16:creationId xmlns:a16="http://schemas.microsoft.com/office/drawing/2014/main" id="{1EF29BD7-8A94-3111-EB6E-94C2128F527C}"/>
                </a:ext>
              </a:extLst>
            </p:cNvPr>
            <p:cNvGrpSpPr/>
            <p:nvPr/>
          </p:nvGrpSpPr>
          <p:grpSpPr>
            <a:xfrm>
              <a:off x="1987693" y="4979094"/>
              <a:ext cx="1337248" cy="1871374"/>
              <a:chOff x="839593" y="1810193"/>
              <a:chExt cx="1622460" cy="2111987"/>
            </a:xfrm>
          </p:grpSpPr>
          <p:sp>
            <p:nvSpPr>
              <p:cNvPr id="186" name="Rectangle 185">
                <a:extLst>
                  <a:ext uri="{FF2B5EF4-FFF2-40B4-BE49-F238E27FC236}">
                    <a16:creationId xmlns:a16="http://schemas.microsoft.com/office/drawing/2014/main" id="{B4643A3A-A603-43F0-98A8-281CDCED4CA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3</a:t>
                </a:r>
              </a:p>
              <a:p>
                <a:pPr algn="ctr"/>
                <a:r>
                  <a:rPr lang="en-US" dirty="0"/>
                  <a:t>(x</a:t>
                </a:r>
                <a:r>
                  <a:rPr lang="en-US" baseline="-25000" dirty="0"/>
                  <a:t>3</a:t>
                </a:r>
                <a:r>
                  <a:rPr lang="en-US" dirty="0"/>
                  <a:t>)</a:t>
                </a:r>
              </a:p>
            </p:txBody>
          </p:sp>
          <p:cxnSp>
            <p:nvCxnSpPr>
              <p:cNvPr id="187" name="Curved Connector 186">
                <a:extLst>
                  <a:ext uri="{FF2B5EF4-FFF2-40B4-BE49-F238E27FC236}">
                    <a16:creationId xmlns:a16="http://schemas.microsoft.com/office/drawing/2014/main" id="{2D6864FC-CDF9-0A3E-26B9-738FBC80F965}"/>
                  </a:ext>
                </a:extLst>
              </p:cNvPr>
              <p:cNvCxnSpPr>
                <a:cxnSpLocks/>
                <a:stCxn id="18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94D281DE-5646-1944-EBBE-F72E2CC03FF4}"/>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9" name="Picture 188">
                <a:extLst>
                  <a:ext uri="{FF2B5EF4-FFF2-40B4-BE49-F238E27FC236}">
                    <a16:creationId xmlns:a16="http://schemas.microsoft.com/office/drawing/2014/main" id="{33846E87-7212-6489-C8F5-4E397107B3DF}"/>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90" name="Curved Connector 189">
                <a:extLst>
                  <a:ext uri="{FF2B5EF4-FFF2-40B4-BE49-F238E27FC236}">
                    <a16:creationId xmlns:a16="http://schemas.microsoft.com/office/drawing/2014/main" id="{8826368A-F4AD-308C-2A6D-77293F020364}"/>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EDDA836-A112-3659-8C0C-47E1A435343F}"/>
                </a:ext>
              </a:extLst>
            </p:cNvPr>
            <p:cNvGrpSpPr/>
            <p:nvPr/>
          </p:nvGrpSpPr>
          <p:grpSpPr>
            <a:xfrm>
              <a:off x="274415" y="3527977"/>
              <a:ext cx="1337248" cy="1871374"/>
              <a:chOff x="839593" y="1810193"/>
              <a:chExt cx="1622460" cy="2111987"/>
            </a:xfrm>
          </p:grpSpPr>
          <p:sp>
            <p:nvSpPr>
              <p:cNvPr id="181" name="Rectangle 180">
                <a:extLst>
                  <a:ext uri="{FF2B5EF4-FFF2-40B4-BE49-F238E27FC236}">
                    <a16:creationId xmlns:a16="http://schemas.microsoft.com/office/drawing/2014/main" id="{A9CD04A4-EC6E-5A99-2186-281F4251754B}"/>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2</a:t>
                </a:r>
              </a:p>
              <a:p>
                <a:pPr algn="ctr"/>
                <a:r>
                  <a:rPr lang="en-US" dirty="0"/>
                  <a:t>(x</a:t>
                </a:r>
                <a:r>
                  <a:rPr lang="en-US" baseline="-25000" dirty="0"/>
                  <a:t>2</a:t>
                </a:r>
                <a:r>
                  <a:rPr lang="en-US" dirty="0"/>
                  <a:t>)</a:t>
                </a:r>
              </a:p>
            </p:txBody>
          </p:sp>
          <p:cxnSp>
            <p:nvCxnSpPr>
              <p:cNvPr id="182" name="Curved Connector 181">
                <a:extLst>
                  <a:ext uri="{FF2B5EF4-FFF2-40B4-BE49-F238E27FC236}">
                    <a16:creationId xmlns:a16="http://schemas.microsoft.com/office/drawing/2014/main" id="{32A3B905-7C2F-996A-E095-30D9F921A639}"/>
                  </a:ext>
                </a:extLst>
              </p:cNvPr>
              <p:cNvCxnSpPr>
                <a:cxnSpLocks/>
                <a:stCxn id="181"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3" name="Picture 182">
                <a:extLst>
                  <a:ext uri="{FF2B5EF4-FFF2-40B4-BE49-F238E27FC236}">
                    <a16:creationId xmlns:a16="http://schemas.microsoft.com/office/drawing/2014/main" id="{C7BE7C2D-7999-131C-F615-F2918DF4B175}"/>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84" name="Picture 183">
                <a:extLst>
                  <a:ext uri="{FF2B5EF4-FFF2-40B4-BE49-F238E27FC236}">
                    <a16:creationId xmlns:a16="http://schemas.microsoft.com/office/drawing/2014/main" id="{F4B411D1-EC13-508C-C3C7-441845295899}"/>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5" name="Curved Connector 184">
                <a:extLst>
                  <a:ext uri="{FF2B5EF4-FFF2-40B4-BE49-F238E27FC236}">
                    <a16:creationId xmlns:a16="http://schemas.microsoft.com/office/drawing/2014/main" id="{56D0F26A-B286-E9EA-F009-87B6C987C9DD}"/>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5DBD6936-9D86-AA66-CF05-7BB4DCDE1C2C}"/>
                </a:ext>
              </a:extLst>
            </p:cNvPr>
            <p:cNvGrpSpPr/>
            <p:nvPr/>
          </p:nvGrpSpPr>
          <p:grpSpPr>
            <a:xfrm>
              <a:off x="1893022" y="1911000"/>
              <a:ext cx="1337248" cy="1871374"/>
              <a:chOff x="839593" y="1810193"/>
              <a:chExt cx="1622460" cy="2111987"/>
            </a:xfrm>
          </p:grpSpPr>
          <p:sp>
            <p:nvSpPr>
              <p:cNvPr id="176" name="Rectangle 175">
                <a:extLst>
                  <a:ext uri="{FF2B5EF4-FFF2-40B4-BE49-F238E27FC236}">
                    <a16:creationId xmlns:a16="http://schemas.microsoft.com/office/drawing/2014/main" id="{FDBAAB9C-42ED-5230-D22E-FF2CCF5556FA}"/>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starfish</a:t>
                </a:r>
                <a:r>
                  <a:rPr lang="en-US" baseline="-25000" dirty="0"/>
                  <a:t>1</a:t>
                </a:r>
              </a:p>
              <a:p>
                <a:pPr algn="ctr"/>
                <a:r>
                  <a:rPr lang="en-US" dirty="0"/>
                  <a:t>(x</a:t>
                </a:r>
                <a:r>
                  <a:rPr lang="en-US" baseline="-25000" dirty="0"/>
                  <a:t>1</a:t>
                </a:r>
                <a:r>
                  <a:rPr lang="en-US" dirty="0"/>
                  <a:t>)</a:t>
                </a:r>
              </a:p>
            </p:txBody>
          </p:sp>
          <p:cxnSp>
            <p:nvCxnSpPr>
              <p:cNvPr id="177" name="Curved Connector 176">
                <a:extLst>
                  <a:ext uri="{FF2B5EF4-FFF2-40B4-BE49-F238E27FC236}">
                    <a16:creationId xmlns:a16="http://schemas.microsoft.com/office/drawing/2014/main" id="{FF8D8A29-574B-537C-198D-79F0E00A64B6}"/>
                  </a:ext>
                </a:extLst>
              </p:cNvPr>
              <p:cNvCxnSpPr>
                <a:cxnSpLocks/>
                <a:stCxn id="176"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8" name="Picture 177">
                <a:extLst>
                  <a:ext uri="{FF2B5EF4-FFF2-40B4-BE49-F238E27FC236}">
                    <a16:creationId xmlns:a16="http://schemas.microsoft.com/office/drawing/2014/main" id="{2EB37219-DA3B-4BCC-16FD-66DA5A0792B9}"/>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179" name="Picture 178">
                <a:extLst>
                  <a:ext uri="{FF2B5EF4-FFF2-40B4-BE49-F238E27FC236}">
                    <a16:creationId xmlns:a16="http://schemas.microsoft.com/office/drawing/2014/main" id="{E5DCBA38-496C-AFB3-DE6F-F8E125F82A8E}"/>
                  </a:ext>
                </a:extLst>
              </p:cNvPr>
              <p:cNvPicPr>
                <a:picLocks noChangeAspect="1"/>
              </p:cNvPicPr>
              <p:nvPr/>
            </p:nvPicPr>
            <p:blipFill>
              <a:blip r:embed="rId5"/>
              <a:stretch>
                <a:fillRect/>
              </a:stretch>
            </p:blipFill>
            <p:spPr>
              <a:xfrm>
                <a:off x="1579079" y="3503080"/>
                <a:ext cx="266700" cy="419100"/>
              </a:xfrm>
              <a:prstGeom prst="rect">
                <a:avLst/>
              </a:prstGeom>
            </p:spPr>
          </p:pic>
          <p:cxnSp>
            <p:nvCxnSpPr>
              <p:cNvPr id="180" name="Curved Connector 179">
                <a:extLst>
                  <a:ext uri="{FF2B5EF4-FFF2-40B4-BE49-F238E27FC236}">
                    <a16:creationId xmlns:a16="http://schemas.microsoft.com/office/drawing/2014/main" id="{2CD3E4BD-F88A-4E57-123B-65EFBFB7C307}"/>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8" name="Rectangle 157">
              <a:extLst>
                <a:ext uri="{FF2B5EF4-FFF2-40B4-BE49-F238E27FC236}">
                  <a16:creationId xmlns:a16="http://schemas.microsoft.com/office/drawing/2014/main" id="{0C5BAE3E-241A-7F85-B8F8-C0059D9F4596}"/>
                </a:ext>
              </a:extLst>
            </p:cNvPr>
            <p:cNvSpPr/>
            <p:nvPr/>
          </p:nvSpPr>
          <p:spPr>
            <a:xfrm>
              <a:off x="2780241" y="1664489"/>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59" name="Rectangle 158">
              <a:extLst>
                <a:ext uri="{FF2B5EF4-FFF2-40B4-BE49-F238E27FC236}">
                  <a16:creationId xmlns:a16="http://schemas.microsoft.com/office/drawing/2014/main" id="{7B70CD9C-3614-707E-E87A-A285C0C7A181}"/>
                </a:ext>
              </a:extLst>
            </p:cNvPr>
            <p:cNvSpPr/>
            <p:nvPr/>
          </p:nvSpPr>
          <p:spPr>
            <a:xfrm>
              <a:off x="2271906" y="31835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0" name="Rectangle 159">
              <a:extLst>
                <a:ext uri="{FF2B5EF4-FFF2-40B4-BE49-F238E27FC236}">
                  <a16:creationId xmlns:a16="http://schemas.microsoft.com/office/drawing/2014/main" id="{70A85A6C-69E1-36B5-6589-834F85A110BB}"/>
                </a:ext>
              </a:extLst>
            </p:cNvPr>
            <p:cNvSpPr/>
            <p:nvPr/>
          </p:nvSpPr>
          <p:spPr>
            <a:xfrm>
              <a:off x="1164430" y="323808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1" name="Rectangle 160">
              <a:extLst>
                <a:ext uri="{FF2B5EF4-FFF2-40B4-BE49-F238E27FC236}">
                  <a16:creationId xmlns:a16="http://schemas.microsoft.com/office/drawing/2014/main" id="{3E5E53AD-39C1-B4A0-10C3-29F3173C093A}"/>
                </a:ext>
              </a:extLst>
            </p:cNvPr>
            <p:cNvSpPr/>
            <p:nvPr/>
          </p:nvSpPr>
          <p:spPr>
            <a:xfrm>
              <a:off x="651454" y="4814950"/>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62" name="Rectangle 161">
              <a:extLst>
                <a:ext uri="{FF2B5EF4-FFF2-40B4-BE49-F238E27FC236}">
                  <a16:creationId xmlns:a16="http://schemas.microsoft.com/office/drawing/2014/main" id="{06B3C34B-3663-07FC-E6E2-AAC51219B8F3}"/>
                </a:ext>
              </a:extLst>
            </p:cNvPr>
            <p:cNvSpPr/>
            <p:nvPr/>
          </p:nvSpPr>
          <p:spPr>
            <a:xfrm>
              <a:off x="2858566" y="4670548"/>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82B5B10F-FFD9-4FFF-3E00-CA016DE25B93}"/>
                </a:ext>
              </a:extLst>
            </p:cNvPr>
            <p:cNvSpPr/>
            <p:nvPr/>
          </p:nvSpPr>
          <p:spPr>
            <a:xfrm>
              <a:off x="2386135" y="6224266"/>
              <a:ext cx="959200" cy="10459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4" name="Curved Connector 163">
              <a:extLst>
                <a:ext uri="{FF2B5EF4-FFF2-40B4-BE49-F238E27FC236}">
                  <a16:creationId xmlns:a16="http://schemas.microsoft.com/office/drawing/2014/main" id="{CCB23215-D8F3-6779-5079-A4E840088A48}"/>
                </a:ext>
              </a:extLst>
            </p:cNvPr>
            <p:cNvCxnSpPr>
              <a:cxnSpLocks/>
            </p:cNvCxnSpPr>
            <p:nvPr/>
          </p:nvCxnSpPr>
          <p:spPr>
            <a:xfrm rot="10800000" flipV="1">
              <a:off x="651455" y="2755224"/>
              <a:ext cx="1194139" cy="1027150"/>
            </a:xfrm>
            <a:prstGeom prst="curvedConnector3">
              <a:avLst>
                <a:gd name="adj1" fmla="val 10702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Curved Connector 164">
              <a:extLst>
                <a:ext uri="{FF2B5EF4-FFF2-40B4-BE49-F238E27FC236}">
                  <a16:creationId xmlns:a16="http://schemas.microsoft.com/office/drawing/2014/main" id="{03EA2B08-3EFB-DFC6-DF39-91405D346241}"/>
                </a:ext>
              </a:extLst>
            </p:cNvPr>
            <p:cNvCxnSpPr>
              <a:cxnSpLocks/>
            </p:cNvCxnSpPr>
            <p:nvPr/>
          </p:nvCxnSpPr>
          <p:spPr>
            <a:xfrm>
              <a:off x="683881" y="4917553"/>
              <a:ext cx="1208132" cy="943325"/>
            </a:xfrm>
            <a:prstGeom prst="curvedConnector3">
              <a:avLst>
                <a:gd name="adj1" fmla="val -2729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urved Connector 165">
              <a:extLst>
                <a:ext uri="{FF2B5EF4-FFF2-40B4-BE49-F238E27FC236}">
                  <a16:creationId xmlns:a16="http://schemas.microsoft.com/office/drawing/2014/main" id="{9A85C1DE-A9B9-A2BC-4455-446C34A55427}"/>
                </a:ext>
              </a:extLst>
            </p:cNvPr>
            <p:cNvCxnSpPr>
              <a:cxnSpLocks/>
              <a:stCxn id="176" idx="3"/>
              <a:endCxn id="186" idx="3"/>
            </p:cNvCxnSpPr>
            <p:nvPr/>
          </p:nvCxnSpPr>
          <p:spPr>
            <a:xfrm>
              <a:off x="2852222" y="2769630"/>
              <a:ext cx="94671" cy="3068094"/>
            </a:xfrm>
            <a:prstGeom prst="curvedConnector3">
              <a:avLst>
                <a:gd name="adj1" fmla="val 97853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6">
              <a:extLst>
                <a:ext uri="{FF2B5EF4-FFF2-40B4-BE49-F238E27FC236}">
                  <a16:creationId xmlns:a16="http://schemas.microsoft.com/office/drawing/2014/main" id="{7E5B195A-6820-04A9-4EAF-B265AF25F943}"/>
                </a:ext>
              </a:extLst>
            </p:cNvPr>
            <p:cNvCxnSpPr>
              <a:cxnSpLocks/>
              <a:stCxn id="186" idx="0"/>
              <a:endCxn id="176" idx="1"/>
            </p:cNvCxnSpPr>
            <p:nvPr/>
          </p:nvCxnSpPr>
          <p:spPr>
            <a:xfrm rot="16200000" flipV="1">
              <a:off x="907593" y="3755060"/>
              <a:ext cx="2545131" cy="574271"/>
            </a:xfrm>
            <a:prstGeom prst="curvedConnector4">
              <a:avLst>
                <a:gd name="adj1" fmla="val 34375"/>
                <a:gd name="adj2" fmla="val 12625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7">
              <a:extLst>
                <a:ext uri="{FF2B5EF4-FFF2-40B4-BE49-F238E27FC236}">
                  <a16:creationId xmlns:a16="http://schemas.microsoft.com/office/drawing/2014/main" id="{9D220502-ABFD-765D-4EFF-3D11DB6DD823}"/>
                </a:ext>
              </a:extLst>
            </p:cNvPr>
            <p:cNvCxnSpPr>
              <a:cxnSpLocks/>
              <a:stCxn id="186" idx="0"/>
            </p:cNvCxnSpPr>
            <p:nvPr/>
          </p:nvCxnSpPr>
          <p:spPr>
            <a:xfrm rot="16200000" flipV="1">
              <a:off x="1548820" y="4396287"/>
              <a:ext cx="673402" cy="116354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Curved Connector 168">
              <a:extLst>
                <a:ext uri="{FF2B5EF4-FFF2-40B4-BE49-F238E27FC236}">
                  <a16:creationId xmlns:a16="http://schemas.microsoft.com/office/drawing/2014/main" id="{B60CB084-1A2A-F6D0-E332-7E0DB4489333}"/>
                </a:ext>
              </a:extLst>
            </p:cNvPr>
            <p:cNvCxnSpPr>
              <a:cxnSpLocks/>
              <a:endCxn id="176" idx="0"/>
            </p:cNvCxnSpPr>
            <p:nvPr/>
          </p:nvCxnSpPr>
          <p:spPr>
            <a:xfrm flipV="1">
              <a:off x="627740" y="2246667"/>
              <a:ext cx="1744882" cy="1514375"/>
            </a:xfrm>
            <a:prstGeom prst="curvedConnector4">
              <a:avLst>
                <a:gd name="adj1" fmla="val -22838"/>
                <a:gd name="adj2" fmla="val 11509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DBFCD816-9F5D-8620-EAEA-68018C26C9A2}"/>
                    </a:ext>
                  </a:extLst>
                </p:cNvPr>
                <p:cNvSpPr txBox="1"/>
                <p:nvPr/>
              </p:nvSpPr>
              <p:spPr>
                <a:xfrm>
                  <a:off x="610032" y="1835590"/>
                  <a:ext cx="2879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dirty="0"/>
                </a:p>
              </p:txBody>
            </p:sp>
          </mc:Choice>
          <mc:Fallback xmlns="">
            <p:sp>
              <p:nvSpPr>
                <p:cNvPr id="170" name="TextBox 169">
                  <a:extLst>
                    <a:ext uri="{FF2B5EF4-FFF2-40B4-BE49-F238E27FC236}">
                      <a16:creationId xmlns:a16="http://schemas.microsoft.com/office/drawing/2014/main" id="{DBFCD816-9F5D-8620-EAEA-68018C26C9A2}"/>
                    </a:ext>
                  </a:extLst>
                </p:cNvPr>
                <p:cNvSpPr txBox="1">
                  <a:spLocks noRot="1" noChangeAspect="1" noMove="1" noResize="1" noEditPoints="1" noAdjustHandles="1" noChangeArrowheads="1" noChangeShapeType="1" noTextEdit="1"/>
                </p:cNvSpPr>
                <p:nvPr/>
              </p:nvSpPr>
              <p:spPr>
                <a:xfrm>
                  <a:off x="610032" y="1835590"/>
                  <a:ext cx="28796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BA3AB02E-3D0B-5F61-E84D-E4C333CEC19D}"/>
                    </a:ext>
                  </a:extLst>
                </p:cNvPr>
                <p:cNvSpPr txBox="1"/>
                <p:nvPr/>
              </p:nvSpPr>
              <p:spPr>
                <a:xfrm>
                  <a:off x="897995" y="2570506"/>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2</m:t>
                            </m:r>
                          </m:sub>
                        </m:sSub>
                      </m:oMath>
                    </m:oMathPara>
                  </a14:m>
                  <a:endParaRPr lang="en-US" dirty="0"/>
                </a:p>
              </p:txBody>
            </p:sp>
          </mc:Choice>
          <mc:Fallback xmlns="">
            <p:sp>
              <p:nvSpPr>
                <p:cNvPr id="171" name="TextBox 170">
                  <a:extLst>
                    <a:ext uri="{FF2B5EF4-FFF2-40B4-BE49-F238E27FC236}">
                      <a16:creationId xmlns:a16="http://schemas.microsoft.com/office/drawing/2014/main" id="{BA3AB02E-3D0B-5F61-E84D-E4C333CEC19D}"/>
                    </a:ext>
                  </a:extLst>
                </p:cNvPr>
                <p:cNvSpPr txBox="1">
                  <a:spLocks noRot="1" noChangeAspect="1" noMove="1" noResize="1" noEditPoints="1" noAdjustHandles="1" noChangeArrowheads="1" noChangeShapeType="1" noTextEdit="1"/>
                </p:cNvSpPr>
                <p:nvPr/>
              </p:nvSpPr>
              <p:spPr>
                <a:xfrm>
                  <a:off x="897995" y="2570506"/>
                  <a:ext cx="293285" cy="276999"/>
                </a:xfrm>
                <a:prstGeom prst="rect">
                  <a:avLst/>
                </a:prstGeom>
                <a:blipFill>
                  <a:blip r:embed="rId7"/>
                  <a:stretch>
                    <a:fillRect l="-16667" r="-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77271A01-3D74-3B0D-4BF0-0B76BE1AF7FE}"/>
                    </a:ext>
                  </a:extLst>
                </p:cNvPr>
                <p:cNvSpPr txBox="1"/>
                <p:nvPr/>
              </p:nvSpPr>
              <p:spPr>
                <a:xfrm>
                  <a:off x="1731431" y="478971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3</m:t>
                            </m:r>
                          </m:sub>
                        </m:sSub>
                      </m:oMath>
                    </m:oMathPara>
                  </a14:m>
                  <a:endParaRPr lang="en-US" dirty="0"/>
                </a:p>
              </p:txBody>
            </p:sp>
          </mc:Choice>
          <mc:Fallback xmlns="">
            <p:sp>
              <p:nvSpPr>
                <p:cNvPr id="172" name="TextBox 171">
                  <a:extLst>
                    <a:ext uri="{FF2B5EF4-FFF2-40B4-BE49-F238E27FC236}">
                      <a16:creationId xmlns:a16="http://schemas.microsoft.com/office/drawing/2014/main" id="{77271A01-3D74-3B0D-4BF0-0B76BE1AF7FE}"/>
                    </a:ext>
                  </a:extLst>
                </p:cNvPr>
                <p:cNvSpPr txBox="1">
                  <a:spLocks noRot="1" noChangeAspect="1" noMove="1" noResize="1" noEditPoints="1" noAdjustHandles="1" noChangeArrowheads="1" noChangeShapeType="1" noTextEdit="1"/>
                </p:cNvSpPr>
                <p:nvPr/>
              </p:nvSpPr>
              <p:spPr>
                <a:xfrm>
                  <a:off x="1731431" y="4789719"/>
                  <a:ext cx="293285" cy="276999"/>
                </a:xfrm>
                <a:prstGeom prst="rect">
                  <a:avLst/>
                </a:prstGeom>
                <a:blipFill>
                  <a:blip r:embed="rId8"/>
                  <a:stretch>
                    <a:fillRect l="-20833" r="-416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793D40EA-F0A0-923C-4D0F-3981320C978D}"/>
                    </a:ext>
                  </a:extLst>
                </p:cNvPr>
                <p:cNvSpPr txBox="1"/>
                <p:nvPr/>
              </p:nvSpPr>
              <p:spPr>
                <a:xfrm>
                  <a:off x="710848" y="5757469"/>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xmlns="">
            <p:sp>
              <p:nvSpPr>
                <p:cNvPr id="173" name="TextBox 172">
                  <a:extLst>
                    <a:ext uri="{FF2B5EF4-FFF2-40B4-BE49-F238E27FC236}">
                      <a16:creationId xmlns:a16="http://schemas.microsoft.com/office/drawing/2014/main" id="{793D40EA-F0A0-923C-4D0F-3981320C978D}"/>
                    </a:ext>
                  </a:extLst>
                </p:cNvPr>
                <p:cNvSpPr txBox="1">
                  <a:spLocks noRot="1" noChangeAspect="1" noMove="1" noResize="1" noEditPoints="1" noAdjustHandles="1" noChangeArrowheads="1" noChangeShapeType="1" noTextEdit="1"/>
                </p:cNvSpPr>
                <p:nvPr/>
              </p:nvSpPr>
              <p:spPr>
                <a:xfrm>
                  <a:off x="710848" y="5757469"/>
                  <a:ext cx="293285" cy="276999"/>
                </a:xfrm>
                <a:prstGeom prst="rect">
                  <a:avLst/>
                </a:prstGeom>
                <a:blipFill>
                  <a:blip r:embed="rId9"/>
                  <a:stretch>
                    <a:fillRect l="-208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042029A4-989B-5F78-0771-41BC9DB50708}"/>
                    </a:ext>
                  </a:extLst>
                </p:cNvPr>
                <p:cNvSpPr txBox="1"/>
                <p:nvPr/>
              </p:nvSpPr>
              <p:spPr>
                <a:xfrm>
                  <a:off x="2032602" y="4100863"/>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5</m:t>
                            </m:r>
                          </m:sub>
                        </m:sSub>
                      </m:oMath>
                    </m:oMathPara>
                  </a14:m>
                  <a:endParaRPr lang="en-US" dirty="0"/>
                </a:p>
              </p:txBody>
            </p:sp>
          </mc:Choice>
          <mc:Fallback xmlns="">
            <p:sp>
              <p:nvSpPr>
                <p:cNvPr id="174" name="TextBox 173">
                  <a:extLst>
                    <a:ext uri="{FF2B5EF4-FFF2-40B4-BE49-F238E27FC236}">
                      <a16:creationId xmlns:a16="http://schemas.microsoft.com/office/drawing/2014/main" id="{042029A4-989B-5F78-0771-41BC9DB50708}"/>
                    </a:ext>
                  </a:extLst>
                </p:cNvPr>
                <p:cNvSpPr txBox="1">
                  <a:spLocks noRot="1" noChangeAspect="1" noMove="1" noResize="1" noEditPoints="1" noAdjustHandles="1" noChangeArrowheads="1" noChangeShapeType="1" noTextEdit="1"/>
                </p:cNvSpPr>
                <p:nvPr/>
              </p:nvSpPr>
              <p:spPr>
                <a:xfrm>
                  <a:off x="2032602" y="4100863"/>
                  <a:ext cx="293285" cy="276999"/>
                </a:xfrm>
                <a:prstGeom prst="rect">
                  <a:avLst/>
                </a:prstGeom>
                <a:blipFill>
                  <a:blip r:embed="rId10"/>
                  <a:stretch>
                    <a:fillRect l="-16000" r="-4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97BB1B2-EB54-E50D-7B7E-5680699BB801}"/>
                    </a:ext>
                  </a:extLst>
                </p:cNvPr>
                <p:cNvSpPr txBox="1"/>
                <p:nvPr/>
              </p:nvSpPr>
              <p:spPr>
                <a:xfrm>
                  <a:off x="3365822" y="3710364"/>
                  <a:ext cx="293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6</m:t>
                            </m:r>
                          </m:sub>
                        </m:sSub>
                      </m:oMath>
                    </m:oMathPara>
                  </a14:m>
                  <a:endParaRPr lang="en-US" dirty="0"/>
                </a:p>
              </p:txBody>
            </p:sp>
          </mc:Choice>
          <mc:Fallback xmlns="">
            <p:sp>
              <p:nvSpPr>
                <p:cNvPr id="175" name="TextBox 174">
                  <a:extLst>
                    <a:ext uri="{FF2B5EF4-FFF2-40B4-BE49-F238E27FC236}">
                      <a16:creationId xmlns:a16="http://schemas.microsoft.com/office/drawing/2014/main" id="{C97BB1B2-EB54-E50D-7B7E-5680699BB801}"/>
                    </a:ext>
                  </a:extLst>
                </p:cNvPr>
                <p:cNvSpPr txBox="1">
                  <a:spLocks noRot="1" noChangeAspect="1" noMove="1" noResize="1" noEditPoints="1" noAdjustHandles="1" noChangeArrowheads="1" noChangeShapeType="1" noTextEdit="1"/>
                </p:cNvSpPr>
                <p:nvPr/>
              </p:nvSpPr>
              <p:spPr>
                <a:xfrm>
                  <a:off x="3365822" y="3710364"/>
                  <a:ext cx="293285" cy="276999"/>
                </a:xfrm>
                <a:prstGeom prst="rect">
                  <a:avLst/>
                </a:prstGeom>
                <a:blipFill>
                  <a:blip r:embed="rId11"/>
                  <a:stretch>
                    <a:fillRect l="-16667" r="-8333" b="-18182"/>
                  </a:stretch>
                </a:blipFill>
              </p:spPr>
              <p:txBody>
                <a:bodyPr/>
                <a:lstStyle/>
                <a:p>
                  <a:r>
                    <a:rPr lang="en-US">
                      <a:noFill/>
                    </a:rPr>
                    <a:t> </a:t>
                  </a:r>
                </a:p>
              </p:txBody>
            </p:sp>
          </mc:Fallback>
        </mc:AlternateContent>
      </p:grpSp>
      <p:sp>
        <p:nvSpPr>
          <p:cNvPr id="191" name="Rectangle 190">
            <a:extLst>
              <a:ext uri="{FF2B5EF4-FFF2-40B4-BE49-F238E27FC236}">
                <a16:creationId xmlns:a16="http://schemas.microsoft.com/office/drawing/2014/main" id="{F28B0248-9248-32EF-32E5-67D23CE73B23}"/>
              </a:ext>
            </a:extLst>
          </p:cNvPr>
          <p:cNvSpPr/>
          <p:nvPr/>
        </p:nvSpPr>
        <p:spPr>
          <a:xfrm>
            <a:off x="3793511" y="58565"/>
            <a:ext cx="5836872" cy="1963694"/>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828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5" name="Rectangle 44">
            <a:extLst>
              <a:ext uri="{FF2B5EF4-FFF2-40B4-BE49-F238E27FC236}">
                <a16:creationId xmlns:a16="http://schemas.microsoft.com/office/drawing/2014/main" id="{46C72A2B-A3DF-27FE-587B-2E84819DBEF9}"/>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1CB76EF-C097-46C9-72B3-D56C992664A2}"/>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ontent Placeholder 2">
            <a:extLst>
              <a:ext uri="{FF2B5EF4-FFF2-40B4-BE49-F238E27FC236}">
                <a16:creationId xmlns:a16="http://schemas.microsoft.com/office/drawing/2014/main" id="{BF285F72-D161-462B-7097-536FF65DD238}"/>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1649046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Tree>
    <p:extLst>
      <p:ext uri="{BB962C8B-B14F-4D97-AF65-F5344CB8AC3E}">
        <p14:creationId xmlns:p14="http://schemas.microsoft.com/office/powerpoint/2010/main" val="2473337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FFE5E-1F9A-5608-F10E-3B856B6AD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6728E-63A2-E2E1-E5C9-C406B73AF066}"/>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DEE7401C-6153-6671-0019-198C15CE78D9}"/>
              </a:ext>
            </a:extLst>
          </p:cNvPr>
          <p:cNvPicPr>
            <a:picLocks noGrp="1" noChangeAspect="1"/>
          </p:cNvPicPr>
          <p:nvPr>
            <p:ph idx="1"/>
          </p:nvPr>
        </p:nvPicPr>
        <p:blipFill>
          <a:blip r:embed="rId3"/>
          <a:stretch>
            <a:fillRect/>
          </a:stretch>
        </p:blipFill>
        <p:spPr>
          <a:xfrm>
            <a:off x="2442712" y="1271239"/>
            <a:ext cx="7306575" cy="4883828"/>
          </a:xfrm>
        </p:spPr>
      </p:pic>
      <p:sp>
        <p:nvSpPr>
          <p:cNvPr id="3" name="Rectangle 2">
            <a:extLst>
              <a:ext uri="{FF2B5EF4-FFF2-40B4-BE49-F238E27FC236}">
                <a16:creationId xmlns:a16="http://schemas.microsoft.com/office/drawing/2014/main" id="{E264AA8A-42EF-A75B-988D-0FB0DF83982F}"/>
              </a:ext>
            </a:extLst>
          </p:cNvPr>
          <p:cNvSpPr/>
          <p:nvPr/>
        </p:nvSpPr>
        <p:spPr>
          <a:xfrm>
            <a:off x="2442712" y="1690688"/>
            <a:ext cx="7174254" cy="1642641"/>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7833E9D-8C5C-4F50-EE57-323114D50248}"/>
              </a:ext>
            </a:extLst>
          </p:cNvPr>
          <p:cNvSpPr/>
          <p:nvPr/>
        </p:nvSpPr>
        <p:spPr>
          <a:xfrm>
            <a:off x="2442712" y="3333329"/>
            <a:ext cx="4462585"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AE6BE80-FD2C-DCF3-91A3-F62C95B7CF20}"/>
              </a:ext>
            </a:extLst>
          </p:cNvPr>
          <p:cNvSpPr/>
          <p:nvPr/>
        </p:nvSpPr>
        <p:spPr>
          <a:xfrm>
            <a:off x="6905297" y="3358834"/>
            <a:ext cx="2711669" cy="548277"/>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8B1E7F4-1F26-6E15-F940-CAEF498485A5}"/>
              </a:ext>
            </a:extLst>
          </p:cNvPr>
          <p:cNvSpPr/>
          <p:nvPr/>
        </p:nvSpPr>
        <p:spPr>
          <a:xfrm>
            <a:off x="4366634" y="3942418"/>
            <a:ext cx="2538663" cy="589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907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915495" y="5463520"/>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389057" y="1317945"/>
            <a:ext cx="2227957" cy="3792623"/>
            <a:chOff x="-241083" y="1810193"/>
            <a:chExt cx="2703136"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241083"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55B8830A-F515-D61A-7201-D7D548ABF254}"/>
              </a:ext>
            </a:extLst>
          </p:cNvPr>
          <p:cNvSpPr txBox="1">
            <a:spLocks/>
          </p:cNvSpPr>
          <p:nvPr/>
        </p:nvSpPr>
        <p:spPr>
          <a:xfrm>
            <a:off x="-1372337" y="3407473"/>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dirty="0">
                <a:latin typeface="Cambria Math" panose="02040503050406030204" pitchFamily="18" charset="0"/>
                <a:ea typeface="Cambria Math" panose="02040503050406030204" pitchFamily="18" charset="0"/>
              </a:rPr>
              <a:t>(t)</a:t>
            </a:r>
          </a:p>
        </p:txBody>
      </p:sp>
      <p:sp>
        <p:nvSpPr>
          <p:cNvPr id="4" name="Rectangle 3">
            <a:extLst>
              <a:ext uri="{FF2B5EF4-FFF2-40B4-BE49-F238E27FC236}">
                <a16:creationId xmlns:a16="http://schemas.microsoft.com/office/drawing/2014/main" id="{6C5CD791-991D-79D8-5C65-3014AF8A52D2}"/>
              </a:ext>
            </a:extLst>
          </p:cNvPr>
          <p:cNvSpPr/>
          <p:nvPr/>
        </p:nvSpPr>
        <p:spPr>
          <a:xfrm>
            <a:off x="3170059" y="142970"/>
            <a:ext cx="6910716" cy="473922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8E44F6B-E461-2E8B-91C8-FF02916AB124}"/>
              </a:ext>
            </a:extLst>
          </p:cNvPr>
          <p:cNvSpPr txBox="1">
            <a:spLocks/>
          </p:cNvSpPr>
          <p:nvPr/>
        </p:nvSpPr>
        <p:spPr>
          <a:xfrm>
            <a:off x="77342" y="65150"/>
            <a:ext cx="424390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Ecosystem</a:t>
            </a:r>
            <a:r>
              <a:rPr lang="en-US" sz="2800" dirty="0"/>
              <a:t> = communities interacting with the abiotic environment</a:t>
            </a:r>
          </a:p>
        </p:txBody>
      </p:sp>
      <p:sp>
        <p:nvSpPr>
          <p:cNvPr id="2" name="Content Placeholder 2">
            <a:extLst>
              <a:ext uri="{FF2B5EF4-FFF2-40B4-BE49-F238E27FC236}">
                <a16:creationId xmlns:a16="http://schemas.microsoft.com/office/drawing/2014/main" id="{47C51C78-02B7-9FA1-B0A5-86AE6A3E401D}"/>
              </a:ext>
            </a:extLst>
          </p:cNvPr>
          <p:cNvSpPr txBox="1">
            <a:spLocks/>
          </p:cNvSpPr>
          <p:nvPr/>
        </p:nvSpPr>
        <p:spPr>
          <a:xfrm>
            <a:off x="6597" y="5144950"/>
            <a:ext cx="381991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birth rates with </a:t>
            </a:r>
            <a:r>
              <a:rPr lang="en-US" sz="2800" b="1" i="1" dirty="0">
                <a:solidFill>
                  <a:srgbClr val="C00000"/>
                </a:solidFill>
              </a:rPr>
              <a:t>temperature</a:t>
            </a:r>
            <a:r>
              <a:rPr lang="en-US" sz="2800" i="1" dirty="0"/>
              <a:t>?</a:t>
            </a:r>
          </a:p>
        </p:txBody>
      </p:sp>
    </p:spTree>
    <p:extLst>
      <p:ext uri="{BB962C8B-B14F-4D97-AF65-F5344CB8AC3E}">
        <p14:creationId xmlns:p14="http://schemas.microsoft.com/office/powerpoint/2010/main" val="274334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D350A056-6A7B-059F-9A8C-4C11A376F27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AA214397-111A-972B-92FF-263980FAEF05}"/>
              </a:ext>
            </a:extLst>
          </p:cNvPr>
          <p:cNvSpPr>
            <a:spLocks noGrp="1"/>
          </p:cNvSpPr>
          <p:nvPr>
            <p:ph type="title"/>
          </p:nvPr>
        </p:nvSpPr>
        <p:spPr>
          <a:xfrm>
            <a:off x="838200" y="365125"/>
            <a:ext cx="10515600" cy="1325563"/>
          </a:xfrm>
        </p:spPr>
        <p:txBody>
          <a:bodyPr/>
          <a:lstStyle/>
          <a:p>
            <a:r>
              <a:rPr lang="en-US" dirty="0"/>
              <a:t>Where are we headed?</a:t>
            </a:r>
          </a:p>
        </p:txBody>
      </p:sp>
      <p:pic>
        <p:nvPicPr>
          <p:cNvPr id="8" name="Content Placeholder 6" descr="A table with a list of events&#10;&#10;Description automatically generated">
            <a:extLst>
              <a:ext uri="{FF2B5EF4-FFF2-40B4-BE49-F238E27FC236}">
                <a16:creationId xmlns:a16="http://schemas.microsoft.com/office/drawing/2014/main" id="{49F80DB5-67A7-844E-5979-21B19012DEDD}"/>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31A5269C-E163-5603-75C1-547AE7FBDAB7}"/>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71B7E2-F34F-B836-7412-344C03F7CDA7}"/>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05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5D074-0501-87D0-963A-0C8938476F67}"/>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236C03BD-632C-2705-A600-A074D920A147}"/>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9262C4CC-6901-281C-B52B-F581643144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31FB979-C3C9-FB69-4CA8-D5A70EC083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3B256245-3947-C221-2CD9-BDEFB812D9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AF60B64D-C4B4-69B3-E1B7-D00C0EB4A6BE}"/>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40F266E7-1819-CCC3-1F47-C49A15E6F025}"/>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9E21BC9-AEFB-BB8B-6C66-FB2D11E4B5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7BEED95D-A365-E68A-3915-BCF443375B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9D98E195-3CED-5C52-B314-FEAB554B33C3}"/>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93EABA5B-61DC-9945-D427-E4CE503898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986BC159-50CB-B518-CEFE-E3A4C9BCBE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348B68A6-EE3E-DE08-655F-291E3C4C99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AEA9A46A-C942-413F-3531-4AA1C161FA4A}"/>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539EC8-2347-BBCD-44F4-D0BAF444FF46}"/>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74EEEB-680D-E909-5F8C-C97BE9720CD7}"/>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04549B-56E8-CB98-370E-3DAAE3623A18}"/>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ED1741E-1D45-BAA4-79EE-5FEC768AD635}"/>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B870A030-2913-DBEF-DE3E-BE09B628DFE9}"/>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FCF27104-65FC-789F-334A-3C0A1456756A}"/>
              </a:ext>
            </a:extLst>
          </p:cNvPr>
          <p:cNvSpPr>
            <a:spLocks noGrp="1"/>
          </p:cNvSpPr>
          <p:nvPr>
            <p:ph type="title"/>
          </p:nvPr>
        </p:nvSpPr>
        <p:spPr>
          <a:xfrm>
            <a:off x="838200" y="365125"/>
            <a:ext cx="10515600" cy="1325563"/>
          </a:xfrm>
        </p:spPr>
        <p:txBody>
          <a:bodyPr/>
          <a:lstStyle/>
          <a:p>
            <a:r>
              <a:rPr lang="en-US" dirty="0"/>
              <a:t>Where are we headed?</a:t>
            </a:r>
          </a:p>
        </p:txBody>
      </p:sp>
      <p:pic>
        <p:nvPicPr>
          <p:cNvPr id="8" name="Content Placeholder 6" descr="A table with a list of events&#10;&#10;Description automatically generated">
            <a:extLst>
              <a:ext uri="{FF2B5EF4-FFF2-40B4-BE49-F238E27FC236}">
                <a16:creationId xmlns:a16="http://schemas.microsoft.com/office/drawing/2014/main" id="{EA94397D-F904-330E-7122-4A1E6DD996A8}"/>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6276BB72-AECE-CCA8-9712-49D96D194E62}"/>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981C97-7135-B4D7-738C-20EAE27285FE}"/>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5E0FE9-3D5E-2132-E729-586761D7E338}"/>
              </a:ext>
            </a:extLst>
          </p:cNvPr>
          <p:cNvSpPr/>
          <p:nvPr/>
        </p:nvSpPr>
        <p:spPr>
          <a:xfrm>
            <a:off x="4314552" y="3405144"/>
            <a:ext cx="2553152" cy="512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3E2020-18F1-0091-36CF-425594C997A0}"/>
              </a:ext>
            </a:extLst>
          </p:cNvPr>
          <p:cNvSpPr/>
          <p:nvPr/>
        </p:nvSpPr>
        <p:spPr>
          <a:xfrm>
            <a:off x="1851102" y="3892194"/>
            <a:ext cx="2463450" cy="48846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C7679EA-7EC3-BEAA-BA6D-4098CD20C749}"/>
              </a:ext>
            </a:extLst>
          </p:cNvPr>
          <p:cNvSpPr/>
          <p:nvPr/>
        </p:nvSpPr>
        <p:spPr>
          <a:xfrm>
            <a:off x="10640488" y="1996994"/>
            <a:ext cx="1400395" cy="563713"/>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568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30969-1F5D-A4EF-BC6A-FC8AD7DDE1D9}"/>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79ED19A-DD50-8F22-1F6C-1EBAD2F3D0E6}"/>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93F22DE7-8D0E-996F-DB92-6BE9040181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25621650-E89E-B7B0-96A1-898773E2C8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7A98F796-D8F7-4F84-0F6C-1AB43DA53A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A8F87578-7E14-786D-5742-D7492389677F}"/>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9C261185-5672-D95A-ADA9-F6D368A88EC4}"/>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BFFE38AC-9F44-44B0-75EA-D91DA2A85B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C041DC03-BBCD-A66A-74F0-F510CF7380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3FF9A01E-3EB2-1A40-B9D2-01459DDA31B5}"/>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C39AD8D4-3A1A-BED7-6048-34B642BDB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508D74CC-A99D-01BC-8C9E-C476F78129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B076A804-197F-7E23-2F26-8158816698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CEDF8F5-7CAE-AA13-932D-EA3609094049}"/>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171186A-5E3E-CE1B-B813-D086B211EB3C}"/>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E874E2-8C3B-3FFF-5AC7-72DD9918E2B0}"/>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F5ECF31-A54F-8F5A-9D39-DB2FE69EB7FC}"/>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873470A0-C29C-9455-1452-22F76FC3EF95}"/>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82147609-073E-141C-46F4-F253E02C6CEF}"/>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BCF14A8D-1DBA-CBFC-D8B7-CA065137F33B}"/>
              </a:ext>
            </a:extLst>
          </p:cNvPr>
          <p:cNvSpPr>
            <a:spLocks noGrp="1"/>
          </p:cNvSpPr>
          <p:nvPr>
            <p:ph type="title"/>
          </p:nvPr>
        </p:nvSpPr>
        <p:spPr>
          <a:xfrm>
            <a:off x="838200" y="365125"/>
            <a:ext cx="10515600" cy="1325563"/>
          </a:xfrm>
        </p:spPr>
        <p:txBody>
          <a:bodyPr/>
          <a:lstStyle/>
          <a:p>
            <a:r>
              <a:rPr lang="en-US" dirty="0"/>
              <a:t>Where are we headed?</a:t>
            </a:r>
          </a:p>
        </p:txBody>
      </p:sp>
      <p:pic>
        <p:nvPicPr>
          <p:cNvPr id="8" name="Content Placeholder 6" descr="A table with a list of events&#10;&#10;Description automatically generated">
            <a:extLst>
              <a:ext uri="{FF2B5EF4-FFF2-40B4-BE49-F238E27FC236}">
                <a16:creationId xmlns:a16="http://schemas.microsoft.com/office/drawing/2014/main" id="{D9CDCC42-389E-B3D4-8E7B-77B8164C6D48}"/>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CE18DD62-8E9D-6004-E00B-2AEAB8F627AD}"/>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8079B1-95C9-E46A-6EE6-6F0D59DB784A}"/>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9C12A0-BD1C-6BBC-BA57-B878AC32AD67}"/>
              </a:ext>
            </a:extLst>
          </p:cNvPr>
          <p:cNvSpPr/>
          <p:nvPr/>
        </p:nvSpPr>
        <p:spPr>
          <a:xfrm>
            <a:off x="1916796" y="4413749"/>
            <a:ext cx="4973634" cy="55734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B752498-050A-74E0-897B-33F65EF5B2D6}"/>
              </a:ext>
            </a:extLst>
          </p:cNvPr>
          <p:cNvSpPr/>
          <p:nvPr/>
        </p:nvSpPr>
        <p:spPr>
          <a:xfrm>
            <a:off x="10706762" y="2722491"/>
            <a:ext cx="1403544" cy="198226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9058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63F96-5CCA-ECE4-CCAD-9D89DA37B9EB}"/>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9E949E9A-A170-73F2-380B-ADBA00E67691}"/>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405F6774-4F13-FD0B-E96F-7EA3ED7CDB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042A9463-0E81-FD76-CD5D-7898D45E33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57F0DB21-E31A-7889-1FA3-F0CB5E83C8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B1AE6CA4-7914-72BA-0FCE-06C1B3CD34E2}"/>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EA890A4A-D39D-7F08-5D78-536686178C23}"/>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392F6698-82D3-265D-9C1B-9E10CC08BB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DE950E3C-05E3-A87F-299A-1970DEA6CD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1BFD8D54-DD04-3332-2743-F765D3BED40C}"/>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E777B9BA-0BC0-B766-B3C2-995C95E918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8FDAE38A-0C90-655F-84F8-E8559C04AF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49D076FA-28D7-6B6F-8430-4649FD0A21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43BF41C5-E569-2674-5FB5-7D1E8877B56F}"/>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6E28781-B554-468E-2AD0-D0A7D15BA9C7}"/>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D544B2-65E0-4B92-27A0-1B9E41A68DA4}"/>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E4B42-5049-0F3D-2C58-7EE9C0DDD823}"/>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201BF952-D5E5-8A17-2E8D-DB3D2BF49092}"/>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6904E96-CEE2-25E5-13E6-D8AC0F6D4769}"/>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FE798B90-9E89-C678-E70E-5A508F18E858}"/>
              </a:ext>
            </a:extLst>
          </p:cNvPr>
          <p:cNvSpPr>
            <a:spLocks noGrp="1"/>
          </p:cNvSpPr>
          <p:nvPr>
            <p:ph type="title"/>
          </p:nvPr>
        </p:nvSpPr>
        <p:spPr>
          <a:xfrm>
            <a:off x="838200" y="365125"/>
            <a:ext cx="10515600" cy="1325563"/>
          </a:xfrm>
        </p:spPr>
        <p:txBody>
          <a:bodyPr/>
          <a:lstStyle/>
          <a:p>
            <a:r>
              <a:rPr lang="en-US" dirty="0"/>
              <a:t>Where are we headed?</a:t>
            </a:r>
          </a:p>
        </p:txBody>
      </p:sp>
      <p:pic>
        <p:nvPicPr>
          <p:cNvPr id="8" name="Content Placeholder 6" descr="A table with a list of events&#10;&#10;Description automatically generated">
            <a:extLst>
              <a:ext uri="{FF2B5EF4-FFF2-40B4-BE49-F238E27FC236}">
                <a16:creationId xmlns:a16="http://schemas.microsoft.com/office/drawing/2014/main" id="{E287967D-B748-09FB-FD91-E97700E08C20}"/>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C2F8C235-62BA-07D3-05F9-D73CA779FCC5}"/>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C3D92E-F183-44CF-B09D-77EDDD7EF44F}"/>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F6E307-BAFE-7397-41A2-DEB25FF3BAE3}"/>
              </a:ext>
            </a:extLst>
          </p:cNvPr>
          <p:cNvSpPr/>
          <p:nvPr/>
        </p:nvSpPr>
        <p:spPr>
          <a:xfrm>
            <a:off x="1868707" y="4926745"/>
            <a:ext cx="4973634" cy="55734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10433DA-28D1-88C2-F3FA-295FE3DFDF5D}"/>
              </a:ext>
            </a:extLst>
          </p:cNvPr>
          <p:cNvSpPr/>
          <p:nvPr/>
        </p:nvSpPr>
        <p:spPr>
          <a:xfrm>
            <a:off x="10706762" y="3717827"/>
            <a:ext cx="1403544" cy="98693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114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E43A4-F063-287A-DB70-0CC1C99307E9}"/>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94BF6D8F-C63D-1A13-BBFC-554BF60C0A04}"/>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B8A81853-F207-B757-3813-31B32EACEA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2F0D8DBC-2C20-03AD-FE4C-29F7CD6DC8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77B227FE-1FED-9902-7FE6-0634F48160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D26E25BB-A50A-A98E-3E31-880DD172F11B}"/>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3DBCABA9-8CEF-994E-D3D8-3A7847855C4E}"/>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CF326BBC-D827-07F3-3CC5-946A729B96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278A9C3-214B-8EA9-9723-14A544DFF5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486EF75D-9624-81E5-145B-92DC072B12D2}"/>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70EF872-0388-D866-2339-A93C57D17A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66758F12-F964-2B91-B23D-44AFDABC63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EEF0C5A4-D87B-F1A9-8CBA-BCDA3581A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3006DF38-54B6-0019-C53B-EC425012CA85}"/>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20D50-1631-021A-B929-AB0BEDDE62AF}"/>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D5438B-98B5-BE31-A041-2CE77724009D}"/>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4BE23E-8FFA-F4FE-A675-0006D9514223}"/>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88194194-13A8-7AA6-9E0E-7068DEA2D148}"/>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B379CE9-B576-6250-DC74-76210232528F}"/>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25AFC2B7-90C4-DC1F-E2D7-2F15D79F85D3}"/>
              </a:ext>
            </a:extLst>
          </p:cNvPr>
          <p:cNvSpPr>
            <a:spLocks noGrp="1"/>
          </p:cNvSpPr>
          <p:nvPr>
            <p:ph type="title"/>
          </p:nvPr>
        </p:nvSpPr>
        <p:spPr>
          <a:xfrm>
            <a:off x="838200" y="365125"/>
            <a:ext cx="10515600" cy="1325563"/>
          </a:xfrm>
        </p:spPr>
        <p:txBody>
          <a:bodyPr/>
          <a:lstStyle/>
          <a:p>
            <a:r>
              <a:rPr lang="en-US" dirty="0"/>
              <a:t>Where are we headed?</a:t>
            </a:r>
          </a:p>
        </p:txBody>
      </p:sp>
      <p:pic>
        <p:nvPicPr>
          <p:cNvPr id="8" name="Content Placeholder 6" descr="A table with a list of events&#10;&#10;Description automatically generated">
            <a:extLst>
              <a:ext uri="{FF2B5EF4-FFF2-40B4-BE49-F238E27FC236}">
                <a16:creationId xmlns:a16="http://schemas.microsoft.com/office/drawing/2014/main" id="{3FFB5163-E5D3-BDDE-EFD3-2D6963EB917C}"/>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65A8495B-1164-B3D2-66B0-C2B5A0B8CBB5}"/>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DC68819-6176-3EC2-B02C-099F7D572504}"/>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55015D-EAF0-80BD-E1F1-56116BD722BA}"/>
              </a:ext>
            </a:extLst>
          </p:cNvPr>
          <p:cNvSpPr/>
          <p:nvPr/>
        </p:nvSpPr>
        <p:spPr>
          <a:xfrm>
            <a:off x="1894070" y="5384785"/>
            <a:ext cx="4973634" cy="55734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679B098-8A0E-A908-F752-2A45FC818E6F}"/>
              </a:ext>
            </a:extLst>
          </p:cNvPr>
          <p:cNvSpPr/>
          <p:nvPr/>
        </p:nvSpPr>
        <p:spPr>
          <a:xfrm>
            <a:off x="10989125" y="4861409"/>
            <a:ext cx="1237819" cy="104675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680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9794A-FA66-24C7-DAE1-3E1702B4A094}"/>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4BFF72A4-5436-903D-8193-CBF5F2C468EC}"/>
              </a:ext>
            </a:extLst>
          </p:cNvPr>
          <p:cNvGrpSpPr/>
          <p:nvPr/>
        </p:nvGrpSpPr>
        <p:grpSpPr>
          <a:xfrm>
            <a:off x="6867704" y="1166750"/>
            <a:ext cx="6069296" cy="4985335"/>
            <a:chOff x="3450251" y="-71016"/>
            <a:chExt cx="10303686"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99262BE5-7036-0A03-6A8F-740970C40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27E5F307-DA55-1257-2D8C-2107D5398D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4232091D-06B4-9486-68FE-F7E3FA60DD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53297BFD-5DD7-2824-9450-7E337E975BBC}"/>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individual</a:t>
              </a:r>
            </a:p>
          </p:txBody>
        </p:sp>
        <p:sp>
          <p:nvSpPr>
            <p:cNvPr id="22" name="Content Placeholder 2">
              <a:extLst>
                <a:ext uri="{FF2B5EF4-FFF2-40B4-BE49-F238E27FC236}">
                  <a16:creationId xmlns:a16="http://schemas.microsoft.com/office/drawing/2014/main" id="{7DA7DC6E-B5DF-5C3F-FF1D-8F430B7E24E5}"/>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D8DE4BF-A5F2-3B03-4AA1-3D435A551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C609543E-F34B-0FF6-A5C1-488B417927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DA67120F-B07F-AF6E-42DD-E93579EE9450}"/>
                </a:ext>
              </a:extLst>
            </p:cNvPr>
            <p:cNvSpPr txBox="1">
              <a:spLocks/>
            </p:cNvSpPr>
            <p:nvPr/>
          </p:nvSpPr>
          <p:spPr>
            <a:xfrm>
              <a:off x="8952042" y="2262324"/>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meta-</a:t>
              </a:r>
            </a:p>
            <a:p>
              <a:pPr marL="0" indent="0" algn="ctr">
                <a:buNone/>
              </a:pPr>
              <a:r>
                <a:rPr lang="en-US" sz="2000" dirty="0"/>
                <a:t>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9410E90-DF6E-B1EC-A357-9FB985E94D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0E33DBC1-3FD0-2548-A2CC-F9B88B98AE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21447F3A-7A91-271E-3798-B409502306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DD8F60D-3550-77B7-28F7-4D7B55ECBAD5}"/>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ADD98C-BA8A-C6D6-CBB9-BF383BE01357}"/>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A1A8300-CF9D-9997-61EE-877668DEE7F7}"/>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0A9BCAD-53F2-7E57-BD04-32805209072C}"/>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3B399006-CE9D-BD49-BCCC-E4F9208D6884}"/>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community</a:t>
              </a:r>
            </a:p>
          </p:txBody>
        </p:sp>
        <p:sp>
          <p:nvSpPr>
            <p:cNvPr id="34" name="Content Placeholder 2">
              <a:extLst>
                <a:ext uri="{FF2B5EF4-FFF2-40B4-BE49-F238E27FC236}">
                  <a16:creationId xmlns:a16="http://schemas.microsoft.com/office/drawing/2014/main" id="{4ED3B14C-93CB-6E60-A99C-14FAF75DA73F}"/>
                </a:ext>
              </a:extLst>
            </p:cNvPr>
            <p:cNvSpPr txBox="1">
              <a:spLocks/>
            </p:cNvSpPr>
            <p:nvPr/>
          </p:nvSpPr>
          <p:spPr>
            <a:xfrm>
              <a:off x="9096623" y="5534663"/>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t>ecosystem</a:t>
              </a:r>
            </a:p>
          </p:txBody>
        </p:sp>
      </p:grpSp>
      <p:sp>
        <p:nvSpPr>
          <p:cNvPr id="6" name="Title 1">
            <a:extLst>
              <a:ext uri="{FF2B5EF4-FFF2-40B4-BE49-F238E27FC236}">
                <a16:creationId xmlns:a16="http://schemas.microsoft.com/office/drawing/2014/main" id="{B2730AD5-C201-1404-3FFE-AA3111A014D8}"/>
              </a:ext>
            </a:extLst>
          </p:cNvPr>
          <p:cNvSpPr>
            <a:spLocks noGrp="1"/>
          </p:cNvSpPr>
          <p:nvPr>
            <p:ph type="title"/>
          </p:nvPr>
        </p:nvSpPr>
        <p:spPr>
          <a:xfrm>
            <a:off x="838200" y="365125"/>
            <a:ext cx="10515600" cy="1325563"/>
          </a:xfrm>
        </p:spPr>
        <p:txBody>
          <a:bodyPr/>
          <a:lstStyle/>
          <a:p>
            <a:r>
              <a:rPr lang="en-US" dirty="0"/>
              <a:t>Population Growth and Regulation</a:t>
            </a:r>
          </a:p>
        </p:txBody>
      </p:sp>
      <p:pic>
        <p:nvPicPr>
          <p:cNvPr id="8" name="Content Placeholder 6" descr="A table with a list of events&#10;&#10;Description automatically generated">
            <a:extLst>
              <a:ext uri="{FF2B5EF4-FFF2-40B4-BE49-F238E27FC236}">
                <a16:creationId xmlns:a16="http://schemas.microsoft.com/office/drawing/2014/main" id="{BDF5005B-21C3-581A-15B7-8A493AF1A601}"/>
              </a:ext>
            </a:extLst>
          </p:cNvPr>
          <p:cNvPicPr>
            <a:picLocks noGrp="1" noChangeAspect="1"/>
          </p:cNvPicPr>
          <p:nvPr>
            <p:ph idx="1"/>
          </p:nvPr>
        </p:nvPicPr>
        <p:blipFill>
          <a:blip r:embed="rId4"/>
          <a:stretch>
            <a:fillRect/>
          </a:stretch>
        </p:blipFill>
        <p:spPr>
          <a:xfrm>
            <a:off x="53268" y="1366144"/>
            <a:ext cx="7015709" cy="4689408"/>
          </a:xfrm>
        </p:spPr>
      </p:pic>
      <p:sp>
        <p:nvSpPr>
          <p:cNvPr id="9" name="Rectangle 8">
            <a:extLst>
              <a:ext uri="{FF2B5EF4-FFF2-40B4-BE49-F238E27FC236}">
                <a16:creationId xmlns:a16="http://schemas.microsoft.com/office/drawing/2014/main" id="{B812BB82-46A1-061F-8BD9-6B3923FDDD51}"/>
              </a:ext>
            </a:extLst>
          </p:cNvPr>
          <p:cNvSpPr/>
          <p:nvPr/>
        </p:nvSpPr>
        <p:spPr>
          <a:xfrm>
            <a:off x="81694" y="1738511"/>
            <a:ext cx="6802478" cy="164112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E2CCF7-D67D-644F-6C56-C34899086644}"/>
              </a:ext>
            </a:extLst>
          </p:cNvPr>
          <p:cNvSpPr/>
          <p:nvPr/>
        </p:nvSpPr>
        <p:spPr>
          <a:xfrm>
            <a:off x="81694" y="3379639"/>
            <a:ext cx="4237049" cy="512555"/>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8136A6-FF8A-CA40-42DD-85BABF9D53D9}"/>
              </a:ext>
            </a:extLst>
          </p:cNvPr>
          <p:cNvSpPr/>
          <p:nvPr/>
        </p:nvSpPr>
        <p:spPr>
          <a:xfrm>
            <a:off x="4314552" y="3405144"/>
            <a:ext cx="2553152" cy="512548"/>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14C3D2-5662-6CE6-58D0-203620163626}"/>
              </a:ext>
            </a:extLst>
          </p:cNvPr>
          <p:cNvSpPr/>
          <p:nvPr/>
        </p:nvSpPr>
        <p:spPr>
          <a:xfrm>
            <a:off x="1851102" y="3892194"/>
            <a:ext cx="2463450" cy="488461"/>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B69A723-FF32-C999-5784-5EBCCD975F25}"/>
              </a:ext>
            </a:extLst>
          </p:cNvPr>
          <p:cNvSpPr/>
          <p:nvPr/>
        </p:nvSpPr>
        <p:spPr>
          <a:xfrm>
            <a:off x="10640488" y="1996994"/>
            <a:ext cx="1400395" cy="563713"/>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181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Tree>
    <p:extLst>
      <p:ext uri="{BB962C8B-B14F-4D97-AF65-F5344CB8AC3E}">
        <p14:creationId xmlns:p14="http://schemas.microsoft.com/office/powerpoint/2010/main" val="3823783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43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Content Placeholder 2">
            <a:extLst>
              <a:ext uri="{FF2B5EF4-FFF2-40B4-BE49-F238E27FC236}">
                <a16:creationId xmlns:a16="http://schemas.microsoft.com/office/drawing/2014/main" id="{76CB7F61-10F4-3795-BA17-D83B582EB7F5}"/>
              </a:ext>
            </a:extLst>
          </p:cNvPr>
          <p:cNvSpPr>
            <a:spLocks noGrp="1"/>
          </p:cNvSpPr>
          <p:nvPr>
            <p:ph idx="1"/>
          </p:nvPr>
        </p:nvSpPr>
        <p:spPr/>
        <p:txBody>
          <a:bodyPr/>
          <a:lstStyle/>
          <a:p>
            <a:pPr marL="0" indent="0">
              <a:buNone/>
            </a:pPr>
            <a:r>
              <a:rPr lang="en-US" dirty="0"/>
              <a:t>(Shafer 1980)</a:t>
            </a:r>
          </a:p>
        </p:txBody>
      </p:sp>
      <p:pic>
        <p:nvPicPr>
          <p:cNvPr id="5" name="Picture 4" descr="A screenshot of a computer&#10;&#10;Description automatically generated with medium confidence">
            <a:extLst>
              <a:ext uri="{FF2B5EF4-FFF2-40B4-BE49-F238E27FC236}">
                <a16:creationId xmlns:a16="http://schemas.microsoft.com/office/drawing/2014/main" id="{CC55A79C-DFF9-D3E3-3FAD-CB10A84DECA7}"/>
              </a:ext>
            </a:extLst>
          </p:cNvPr>
          <p:cNvPicPr>
            <a:picLocks noChangeAspect="1"/>
          </p:cNvPicPr>
          <p:nvPr/>
        </p:nvPicPr>
        <p:blipFill>
          <a:blip r:embed="rId3"/>
          <a:stretch>
            <a:fillRect/>
          </a:stretch>
        </p:blipFill>
        <p:spPr>
          <a:xfrm>
            <a:off x="838200" y="2460422"/>
            <a:ext cx="7772400" cy="2448086"/>
          </a:xfrm>
          <a:prstGeom prst="rect">
            <a:avLst/>
          </a:prstGeom>
        </p:spPr>
      </p:pic>
      <p:pic>
        <p:nvPicPr>
          <p:cNvPr id="15362" name="Picture 2" descr="Grizzly bear suspected in man's death near Yellowstone national park |  National parks | The Guardian">
            <a:extLst>
              <a:ext uri="{FF2B5EF4-FFF2-40B4-BE49-F238E27FC236}">
                <a16:creationId xmlns:a16="http://schemas.microsoft.com/office/drawing/2014/main" id="{1ADC0357-C536-142D-7BD4-171B34AD0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055" y="188885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D74D1C-179C-B568-EFE5-D8C58C81A7CD}"/>
              </a:ext>
            </a:extLst>
          </p:cNvPr>
          <p:cNvSpPr/>
          <p:nvPr/>
        </p:nvSpPr>
        <p:spPr>
          <a:xfrm>
            <a:off x="5369669" y="4085617"/>
            <a:ext cx="1614791" cy="233464"/>
          </a:xfrm>
          <a:prstGeom prst="rect">
            <a:avLst/>
          </a:prstGeom>
          <a:solidFill>
            <a:srgbClr val="FFFF00">
              <a:alpha val="397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5B9E71D-CE7E-2D2B-D1CE-595A11742449}"/>
              </a:ext>
            </a:extLst>
          </p:cNvPr>
          <p:cNvSpPr txBox="1">
            <a:spLocks/>
          </p:cNvSpPr>
          <p:nvPr/>
        </p:nvSpPr>
        <p:spPr>
          <a:xfrm>
            <a:off x="838200" y="487995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protect populations from extinction</a:t>
            </a:r>
          </a:p>
          <a:p>
            <a:pPr marL="457200" indent="-457200">
              <a:buFontTx/>
              <a:buChar char="-"/>
            </a:pPr>
            <a:endParaRPr lang="en-US" sz="2800" b="1" dirty="0">
              <a:solidFill>
                <a:srgbClr val="C00000"/>
              </a:solidFill>
            </a:endParaRPr>
          </a:p>
        </p:txBody>
      </p:sp>
    </p:spTree>
    <p:extLst>
      <p:ext uri="{BB962C8B-B14F-4D97-AF65-F5344CB8AC3E}">
        <p14:creationId xmlns:p14="http://schemas.microsoft.com/office/powerpoint/2010/main" val="309627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3B03A-4E44-FCE6-062D-B74C3FC83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CAF40-90CE-097E-0699-B175FE5F5DBC}"/>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D7E35915-8B6D-16BF-FD1D-3E39EA6016AA}"/>
              </a:ext>
            </a:extLst>
          </p:cNvPr>
          <p:cNvPicPr>
            <a:picLocks noGrp="1" noChangeAspect="1"/>
          </p:cNvPicPr>
          <p:nvPr>
            <p:ph idx="1"/>
          </p:nvPr>
        </p:nvPicPr>
        <p:blipFill>
          <a:blip r:embed="rId3"/>
          <a:stretch>
            <a:fillRect/>
          </a:stretch>
        </p:blipFill>
        <p:spPr>
          <a:xfrm>
            <a:off x="2442712" y="1271239"/>
            <a:ext cx="7306575" cy="4883828"/>
          </a:xfrm>
        </p:spPr>
      </p:pic>
      <p:sp>
        <p:nvSpPr>
          <p:cNvPr id="3" name="Rectangle 2">
            <a:extLst>
              <a:ext uri="{FF2B5EF4-FFF2-40B4-BE49-F238E27FC236}">
                <a16:creationId xmlns:a16="http://schemas.microsoft.com/office/drawing/2014/main" id="{ADCE9EC8-2069-D1B6-7AF6-8F44586B785D}"/>
              </a:ext>
            </a:extLst>
          </p:cNvPr>
          <p:cNvSpPr/>
          <p:nvPr/>
        </p:nvSpPr>
        <p:spPr>
          <a:xfrm>
            <a:off x="2442712" y="1690688"/>
            <a:ext cx="7174254" cy="1642641"/>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9F2910-9AD1-CB4F-81EA-51AA1F417067}"/>
              </a:ext>
            </a:extLst>
          </p:cNvPr>
          <p:cNvSpPr/>
          <p:nvPr/>
        </p:nvSpPr>
        <p:spPr>
          <a:xfrm>
            <a:off x="2442712" y="3333329"/>
            <a:ext cx="4462585"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C8DC504-663A-F5ED-ADAD-5B68E32EDE87}"/>
              </a:ext>
            </a:extLst>
          </p:cNvPr>
          <p:cNvSpPr/>
          <p:nvPr/>
        </p:nvSpPr>
        <p:spPr>
          <a:xfrm>
            <a:off x="4345613" y="4493172"/>
            <a:ext cx="5255587" cy="46703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031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7310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p:txBody>
          <a:bodyPr/>
          <a:lstStyle/>
          <a:p>
            <a:r>
              <a:rPr lang="en-US" dirty="0"/>
              <a:t>Why do we care how populations grow?</a:t>
            </a:r>
          </a:p>
        </p:txBody>
      </p:sp>
      <p:sp>
        <p:nvSpPr>
          <p:cNvPr id="3" name="Title 1">
            <a:extLst>
              <a:ext uri="{FF2B5EF4-FFF2-40B4-BE49-F238E27FC236}">
                <a16:creationId xmlns:a16="http://schemas.microsoft.com/office/drawing/2014/main" id="{93BB5BC1-E763-9A60-7D47-03C29F6A6C0B}"/>
              </a:ext>
            </a:extLst>
          </p:cNvPr>
          <p:cNvSpPr txBox="1">
            <a:spLocks/>
          </p:cNvSpPr>
          <p:nvPr/>
        </p:nvSpPr>
        <p:spPr>
          <a:xfrm>
            <a:off x="7736732" y="5372130"/>
            <a:ext cx="44552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forecast resource use</a:t>
            </a:r>
          </a:p>
          <a:p>
            <a:pPr marL="457200" indent="-457200">
              <a:buFont typeface="Arial" panose="020B0604020202020204" pitchFamily="34" charset="0"/>
              <a:buChar char="•"/>
            </a:pPr>
            <a:endParaRPr lang="en-US" sz="2800" b="1" dirty="0">
              <a:solidFill>
                <a:srgbClr val="C00000"/>
              </a:solidFill>
            </a:endParaRPr>
          </a:p>
        </p:txBody>
      </p:sp>
      <p:pic>
        <p:nvPicPr>
          <p:cNvPr id="7" name="Picture 6" descr="Chart, line chart&#10;&#10;Description automatically generated with medium confidence">
            <a:extLst>
              <a:ext uri="{FF2B5EF4-FFF2-40B4-BE49-F238E27FC236}">
                <a16:creationId xmlns:a16="http://schemas.microsoft.com/office/drawing/2014/main" id="{6888B78B-4575-E49D-C6B1-6B0332A258D1}"/>
              </a:ext>
            </a:extLst>
          </p:cNvPr>
          <p:cNvPicPr>
            <a:picLocks noChangeAspect="1"/>
          </p:cNvPicPr>
          <p:nvPr/>
        </p:nvPicPr>
        <p:blipFill>
          <a:blip r:embed="rId3"/>
          <a:stretch>
            <a:fillRect/>
          </a:stretch>
        </p:blipFill>
        <p:spPr>
          <a:xfrm>
            <a:off x="838200" y="1545714"/>
            <a:ext cx="6593732" cy="4947161"/>
          </a:xfrm>
          <a:prstGeom prst="rect">
            <a:avLst/>
          </a:prstGeom>
        </p:spPr>
      </p:pic>
      <p:grpSp>
        <p:nvGrpSpPr>
          <p:cNvPr id="8" name="Group 7">
            <a:extLst>
              <a:ext uri="{FF2B5EF4-FFF2-40B4-BE49-F238E27FC236}">
                <a16:creationId xmlns:a16="http://schemas.microsoft.com/office/drawing/2014/main" id="{8AE5C45B-57B2-E781-7F07-37CDFD5B2C41}"/>
              </a:ext>
            </a:extLst>
          </p:cNvPr>
          <p:cNvGrpSpPr/>
          <p:nvPr/>
        </p:nvGrpSpPr>
        <p:grpSpPr>
          <a:xfrm>
            <a:off x="8030993" y="2666457"/>
            <a:ext cx="2723745" cy="2705673"/>
            <a:chOff x="1122122" y="2071419"/>
            <a:chExt cx="2890433" cy="3011819"/>
          </a:xfrm>
        </p:grpSpPr>
        <p:pic>
          <p:nvPicPr>
            <p:cNvPr id="9" name="Picture 8">
              <a:extLst>
                <a:ext uri="{FF2B5EF4-FFF2-40B4-BE49-F238E27FC236}">
                  <a16:creationId xmlns:a16="http://schemas.microsoft.com/office/drawing/2014/main" id="{FD959AE0-5E7C-E81C-815C-ECF24EE187AF}"/>
                </a:ext>
              </a:extLst>
            </p:cNvPr>
            <p:cNvPicPr>
              <a:picLocks noChangeAspect="1"/>
            </p:cNvPicPr>
            <p:nvPr/>
          </p:nvPicPr>
          <p:blipFill rotWithShape="1">
            <a:blip r:embed="rId4"/>
            <a:srcRect l="8092" t="11035" r="10983"/>
            <a:stretch/>
          </p:blipFill>
          <p:spPr>
            <a:xfrm>
              <a:off x="1122122" y="2071419"/>
              <a:ext cx="2890433" cy="3011819"/>
            </a:xfrm>
            <a:prstGeom prst="rect">
              <a:avLst/>
            </a:prstGeom>
          </p:spPr>
        </p:pic>
        <p:sp>
          <p:nvSpPr>
            <p:cNvPr id="10" name="Freeform 9">
              <a:extLst>
                <a:ext uri="{FF2B5EF4-FFF2-40B4-BE49-F238E27FC236}">
                  <a16:creationId xmlns:a16="http://schemas.microsoft.com/office/drawing/2014/main" id="{88BFF9D6-1024-185E-03D4-CBA874604CC3}"/>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1584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95"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BB81D31-B425-6302-1652-4C6E52BB8B59}"/>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25604" name="Picture 4" descr="St Kilda Soay sheep study reaches 30th anniversary - BBC News">
            <a:extLst>
              <a:ext uri="{FF2B5EF4-FFF2-40B4-BE49-F238E27FC236}">
                <a16:creationId xmlns:a16="http://schemas.microsoft.com/office/drawing/2014/main" id="{E2DF3C07-D88A-0F13-641E-63F488EB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8097" y="2307044"/>
            <a:ext cx="5139108" cy="28875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0887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6069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Tree>
    <p:extLst>
      <p:ext uri="{BB962C8B-B14F-4D97-AF65-F5344CB8AC3E}">
        <p14:creationId xmlns:p14="http://schemas.microsoft.com/office/powerpoint/2010/main" val="3194791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B2EE75-93BC-5A6A-EA4B-1F9BBC071E8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Why do we care how populations grow?</a:t>
            </a:r>
            <a:endParaRPr lang="en-US" dirty="0"/>
          </a:p>
        </p:txBody>
      </p:sp>
      <p:pic>
        <p:nvPicPr>
          <p:cNvPr id="25602" name="Picture 2">
            <a:extLst>
              <a:ext uri="{FF2B5EF4-FFF2-40B4-BE49-F238E27FC236}">
                <a16:creationId xmlns:a16="http://schemas.microsoft.com/office/drawing/2014/main" id="{4D850EA9-5BFD-1794-8614-BC0775A85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7" y="1888644"/>
            <a:ext cx="6551038" cy="496935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EE89C5D-EDE2-0576-3BC3-8177D3935FCD}"/>
              </a:ext>
            </a:extLst>
          </p:cNvPr>
          <p:cNvSpPr txBox="1">
            <a:spLocks/>
          </p:cNvSpPr>
          <p:nvPr/>
        </p:nvSpPr>
        <p:spPr>
          <a:xfrm>
            <a:off x="2823181" y="5456412"/>
            <a:ext cx="36630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err="1"/>
              <a:t>Soay</a:t>
            </a:r>
            <a:r>
              <a:rPr lang="en-US" sz="2000" dirty="0"/>
              <a:t> Sheep of St. Kilda, Scotland</a:t>
            </a:r>
          </a:p>
          <a:p>
            <a:pPr marL="457200" indent="-457200">
              <a:buFont typeface="Arial" panose="020B0604020202020204" pitchFamily="34" charset="0"/>
              <a:buChar char="•"/>
            </a:pPr>
            <a:endParaRPr lang="en-US" sz="2000" dirty="0"/>
          </a:p>
        </p:txBody>
      </p:sp>
      <p:pic>
        <p:nvPicPr>
          <p:cNvPr id="3" name="Picture 2" descr="Chart, line chart&#10;&#10;Description automatically generated">
            <a:extLst>
              <a:ext uri="{FF2B5EF4-FFF2-40B4-BE49-F238E27FC236}">
                <a16:creationId xmlns:a16="http://schemas.microsoft.com/office/drawing/2014/main" id="{B9A24790-63B9-F7F6-825E-CB28B4B6688E}"/>
              </a:ext>
            </a:extLst>
          </p:cNvPr>
          <p:cNvPicPr>
            <a:picLocks noChangeAspect="1"/>
          </p:cNvPicPr>
          <p:nvPr/>
        </p:nvPicPr>
        <p:blipFill rotWithShape="1">
          <a:blip r:embed="rId4"/>
          <a:srcRect t="3312" b="4114"/>
          <a:stretch/>
        </p:blipFill>
        <p:spPr>
          <a:xfrm>
            <a:off x="6753685" y="1447498"/>
            <a:ext cx="4880589" cy="33648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1D1D9F11-C284-889D-3CDB-34680893BE2C}"/>
              </a:ext>
            </a:extLst>
          </p:cNvPr>
          <p:cNvPicPr>
            <a:picLocks noChangeAspect="1"/>
          </p:cNvPicPr>
          <p:nvPr/>
        </p:nvPicPr>
        <p:blipFill rotWithShape="1">
          <a:blip r:embed="rId5"/>
          <a:srcRect t="15548" r="2563"/>
          <a:stretch/>
        </p:blipFill>
        <p:spPr>
          <a:xfrm>
            <a:off x="6486186" y="4858994"/>
            <a:ext cx="5705814" cy="1952319"/>
          </a:xfrm>
          <a:prstGeom prst="rect">
            <a:avLst/>
          </a:prstGeom>
        </p:spPr>
      </p:pic>
      <p:sp>
        <p:nvSpPr>
          <p:cNvPr id="9" name="Rectangle 8">
            <a:extLst>
              <a:ext uri="{FF2B5EF4-FFF2-40B4-BE49-F238E27FC236}">
                <a16:creationId xmlns:a16="http://schemas.microsoft.com/office/drawing/2014/main" id="{155A1EBF-46B9-4D84-1C2D-2A7ABF78FF11}"/>
              </a:ext>
            </a:extLst>
          </p:cNvPr>
          <p:cNvSpPr/>
          <p:nvPr/>
        </p:nvSpPr>
        <p:spPr>
          <a:xfrm>
            <a:off x="6714411" y="1346096"/>
            <a:ext cx="588985" cy="6439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16A0C4C-7F1D-560D-0FAB-44EE3278FD92}"/>
              </a:ext>
            </a:extLst>
          </p:cNvPr>
          <p:cNvSpPr txBox="1">
            <a:spLocks/>
          </p:cNvSpPr>
          <p:nvPr/>
        </p:nvSpPr>
        <p:spPr>
          <a:xfrm>
            <a:off x="879270" y="1346096"/>
            <a:ext cx="555287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rPr>
              <a:t>to understand past phenomena</a:t>
            </a:r>
          </a:p>
          <a:p>
            <a:pPr marL="457200" indent="-457200">
              <a:buFont typeface="Arial" panose="020B0604020202020204" pitchFamily="34" charset="0"/>
              <a:buChar char="•"/>
            </a:pPr>
            <a:endParaRPr lang="en-US" sz="2800" dirty="0">
              <a:solidFill>
                <a:srgbClr val="C00000"/>
              </a:solidFill>
            </a:endParaRPr>
          </a:p>
        </p:txBody>
      </p:sp>
      <p:sp>
        <p:nvSpPr>
          <p:cNvPr id="11" name="TextBox 10">
            <a:extLst>
              <a:ext uri="{FF2B5EF4-FFF2-40B4-BE49-F238E27FC236}">
                <a16:creationId xmlns:a16="http://schemas.microsoft.com/office/drawing/2014/main" id="{79E8FF07-7E73-71EA-2CD2-5EC891C4132D}"/>
              </a:ext>
            </a:extLst>
          </p:cNvPr>
          <p:cNvSpPr txBox="1"/>
          <p:nvPr/>
        </p:nvSpPr>
        <p:spPr>
          <a:xfrm>
            <a:off x="10830089" y="167169"/>
            <a:ext cx="1560237" cy="1446550"/>
          </a:xfrm>
          <a:prstGeom prst="rect">
            <a:avLst/>
          </a:prstGeom>
          <a:noFill/>
        </p:spPr>
        <p:txBody>
          <a:bodyPr wrap="square">
            <a:spAutoFit/>
          </a:bodyPr>
          <a:lstStyle/>
          <a:p>
            <a:r>
              <a:rPr lang="en-US" sz="2200" dirty="0">
                <a:effectLst/>
                <a:latin typeface="Helvetica" pitchFamily="2" charset="0"/>
              </a:rPr>
              <a:t>Model compared against data</a:t>
            </a:r>
            <a:endParaRPr lang="en-US" dirty="0">
              <a:effectLst/>
              <a:latin typeface="Helvetica" pitchFamily="2" charset="0"/>
            </a:endParaRPr>
          </a:p>
        </p:txBody>
      </p:sp>
      <p:cxnSp>
        <p:nvCxnSpPr>
          <p:cNvPr id="12" name="Straight Arrow Connector 11">
            <a:extLst>
              <a:ext uri="{FF2B5EF4-FFF2-40B4-BE49-F238E27FC236}">
                <a16:creationId xmlns:a16="http://schemas.microsoft.com/office/drawing/2014/main" id="{ABF6C8CF-F11C-85DF-CC3A-B33DAE20C99B}"/>
              </a:ext>
            </a:extLst>
          </p:cNvPr>
          <p:cNvCxnSpPr>
            <a:cxnSpLocks/>
          </p:cNvCxnSpPr>
          <p:nvPr/>
        </p:nvCxnSpPr>
        <p:spPr>
          <a:xfrm flipH="1">
            <a:off x="11108986" y="1606625"/>
            <a:ext cx="203744" cy="282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079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b="1" dirty="0">
                <a:solidFill>
                  <a:srgbClr val="C0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750AF742-3384-3DD1-BA60-C3B3BE37A6F3}"/>
              </a:ext>
            </a:extLst>
          </p:cNvPr>
          <p:cNvSpPr/>
          <p:nvPr/>
        </p:nvSpPr>
        <p:spPr>
          <a:xfrm>
            <a:off x="2469821" y="2998965"/>
            <a:ext cx="2477193" cy="2099855"/>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9" name="Group 18">
            <a:extLst>
              <a:ext uri="{FF2B5EF4-FFF2-40B4-BE49-F238E27FC236}">
                <a16:creationId xmlns:a16="http://schemas.microsoft.com/office/drawing/2014/main" id="{2C7C14DF-76DD-73EC-BDC1-2314956287C1}"/>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9908849A-EC2E-C430-4F42-57EB36E363B7}"/>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121CB9B-1361-850C-05A0-970BA9DBBB29}"/>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8688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b="1" dirty="0">
                <a:solidFill>
                  <a:srgbClr val="C00000"/>
                </a:solidFill>
                <a:effectLst/>
                <a:latin typeface="Helvetica Light" panose="020B0403020202020204" pitchFamily="34" charset="0"/>
              </a:rPr>
              <a:t>2.</a:t>
            </a:r>
            <a:r>
              <a:rPr lang="en-US" b="1" dirty="0">
                <a:solidFill>
                  <a:srgbClr val="C00000"/>
                </a:solidFill>
                <a:latin typeface="Helvetica Light" panose="020B0403020202020204" pitchFamily="34" charset="0"/>
              </a:rPr>
              <a:t> Individuals within a compartment are homogenously mixed</a:t>
            </a:r>
            <a:r>
              <a:rPr lang="en-US" b="1" dirty="0">
                <a:solidFill>
                  <a:srgbClr val="C0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3" name="Rectangle 12">
            <a:extLst>
              <a:ext uri="{FF2B5EF4-FFF2-40B4-BE49-F238E27FC236}">
                <a16:creationId xmlns:a16="http://schemas.microsoft.com/office/drawing/2014/main" id="{094B5866-8709-AECB-403A-A2E0AD525CCF}"/>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4" name="Group 3">
            <a:extLst>
              <a:ext uri="{FF2B5EF4-FFF2-40B4-BE49-F238E27FC236}">
                <a16:creationId xmlns:a16="http://schemas.microsoft.com/office/drawing/2014/main" id="{7B8CAC75-626F-FD8B-6597-C7966752F2D0}"/>
              </a:ext>
            </a:extLst>
          </p:cNvPr>
          <p:cNvGrpSpPr/>
          <p:nvPr/>
        </p:nvGrpSpPr>
        <p:grpSpPr>
          <a:xfrm>
            <a:off x="8379761" y="2844393"/>
            <a:ext cx="2723745" cy="2705673"/>
            <a:chOff x="1122122" y="2071419"/>
            <a:chExt cx="2890433" cy="3011819"/>
          </a:xfrm>
        </p:grpSpPr>
        <p:pic>
          <p:nvPicPr>
            <p:cNvPr id="5" name="Picture 4">
              <a:extLst>
                <a:ext uri="{FF2B5EF4-FFF2-40B4-BE49-F238E27FC236}">
                  <a16:creationId xmlns:a16="http://schemas.microsoft.com/office/drawing/2014/main" id="{20AA1C3B-0B1C-D783-D240-4DE2E44D6422}"/>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6" name="Freeform 5">
              <a:extLst>
                <a:ext uri="{FF2B5EF4-FFF2-40B4-BE49-F238E27FC236}">
                  <a16:creationId xmlns:a16="http://schemas.microsoft.com/office/drawing/2014/main" id="{CCAF7920-5981-E56C-F2B0-6E7AB6A9C62D}"/>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83461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132277"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3" name="Rectangle 2">
            <a:extLst>
              <a:ext uri="{FF2B5EF4-FFF2-40B4-BE49-F238E27FC236}">
                <a16:creationId xmlns:a16="http://schemas.microsoft.com/office/drawing/2014/main" id="{7214CC6A-0162-6CF7-E337-E41B71588757}"/>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sp>
        <p:nvSpPr>
          <p:cNvPr id="4" name="Rectangle 3">
            <a:extLst>
              <a:ext uri="{FF2B5EF4-FFF2-40B4-BE49-F238E27FC236}">
                <a16:creationId xmlns:a16="http://schemas.microsoft.com/office/drawing/2014/main" id="{32439943-B81E-EE3A-3EEA-0A5B6167265E}"/>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5" name="Group 4">
            <a:extLst>
              <a:ext uri="{FF2B5EF4-FFF2-40B4-BE49-F238E27FC236}">
                <a16:creationId xmlns:a16="http://schemas.microsoft.com/office/drawing/2014/main" id="{5C48F754-FCE2-1450-F822-76477AA1DEE5}"/>
              </a:ext>
            </a:extLst>
          </p:cNvPr>
          <p:cNvGrpSpPr/>
          <p:nvPr/>
        </p:nvGrpSpPr>
        <p:grpSpPr>
          <a:xfrm>
            <a:off x="8379761" y="2844393"/>
            <a:ext cx="2723745" cy="2705673"/>
            <a:chOff x="1122122" y="2071419"/>
            <a:chExt cx="2890433" cy="3011819"/>
          </a:xfrm>
        </p:grpSpPr>
        <p:pic>
          <p:nvPicPr>
            <p:cNvPr id="6" name="Picture 5">
              <a:extLst>
                <a:ext uri="{FF2B5EF4-FFF2-40B4-BE49-F238E27FC236}">
                  <a16:creationId xmlns:a16="http://schemas.microsoft.com/office/drawing/2014/main" id="{11F82539-E222-F90C-5B8F-4C5DB135FC5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7" name="Freeform 6">
              <a:extLst>
                <a:ext uri="{FF2B5EF4-FFF2-40B4-BE49-F238E27FC236}">
                  <a16:creationId xmlns:a16="http://schemas.microsoft.com/office/drawing/2014/main" id="{694295DD-12DC-2C4A-B457-F2AC147565B7}"/>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1389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7" name="Curved Connector 6">
            <a:extLst>
              <a:ext uri="{FF2B5EF4-FFF2-40B4-BE49-F238E27FC236}">
                <a16:creationId xmlns:a16="http://schemas.microsoft.com/office/drawing/2014/main" id="{FFE71FD0-255F-EBA0-E866-59868526424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2627EB6-C8F8-1B46-9174-FDC848C04270}"/>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4DAC5050-34E2-02D6-4E81-AAECC7E6F224}"/>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sp>
        <p:nvSpPr>
          <p:cNvPr id="12" name="Rectangle 11">
            <a:extLst>
              <a:ext uri="{FF2B5EF4-FFF2-40B4-BE49-F238E27FC236}">
                <a16:creationId xmlns:a16="http://schemas.microsoft.com/office/drawing/2014/main" id="{3C431448-0FB4-CAEB-CF94-AB26FDD631DC}"/>
              </a:ext>
            </a:extLst>
          </p:cNvPr>
          <p:cNvSpPr/>
          <p:nvPr/>
        </p:nvSpPr>
        <p:spPr>
          <a:xfrm>
            <a:off x="1433068" y="5199684"/>
            <a:ext cx="447590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grow?</a:t>
            </a:r>
            <a:endParaRPr lang="en-US" sz="2200" dirty="0">
              <a:solidFill>
                <a:srgbClr val="0365C0"/>
              </a:solidFill>
              <a:effectLst/>
              <a:latin typeface="Helvetica" pitchFamily="2" charset="0"/>
            </a:endParaRPr>
          </a:p>
        </p:txBody>
      </p:sp>
      <p:grpSp>
        <p:nvGrpSpPr>
          <p:cNvPr id="13" name="Group 12">
            <a:extLst>
              <a:ext uri="{FF2B5EF4-FFF2-40B4-BE49-F238E27FC236}">
                <a16:creationId xmlns:a16="http://schemas.microsoft.com/office/drawing/2014/main" id="{DBDDA4E9-06B4-C627-DA3C-68DDA5D50244}"/>
              </a:ext>
            </a:extLst>
          </p:cNvPr>
          <p:cNvGrpSpPr/>
          <p:nvPr/>
        </p:nvGrpSpPr>
        <p:grpSpPr>
          <a:xfrm>
            <a:off x="8379761" y="2844393"/>
            <a:ext cx="2723745" cy="2705673"/>
            <a:chOff x="1122122" y="2071419"/>
            <a:chExt cx="2890433" cy="3011819"/>
          </a:xfrm>
        </p:grpSpPr>
        <p:pic>
          <p:nvPicPr>
            <p:cNvPr id="14" name="Picture 13">
              <a:extLst>
                <a:ext uri="{FF2B5EF4-FFF2-40B4-BE49-F238E27FC236}">
                  <a16:creationId xmlns:a16="http://schemas.microsoft.com/office/drawing/2014/main" id="{1EB5AF04-9B96-DB98-AD04-FCF860C8CE9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5" name="Freeform 14">
              <a:extLst>
                <a:ext uri="{FF2B5EF4-FFF2-40B4-BE49-F238E27FC236}">
                  <a16:creationId xmlns:a16="http://schemas.microsoft.com/office/drawing/2014/main" id="{393CE014-4262-BAB5-4E36-8BCDDA56A6A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9024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1E6F316D-3950-FB2C-A984-A0A559147C3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0E34D694-13C0-0D2C-B68A-ABC3316106B2}"/>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E928D9-8E66-40A8-801F-EED207ED0A68}"/>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ECF0478A-A3A3-A96A-3A0D-B568F398EC9D}"/>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grpSp>
        <p:nvGrpSpPr>
          <p:cNvPr id="17" name="Group 16">
            <a:extLst>
              <a:ext uri="{FF2B5EF4-FFF2-40B4-BE49-F238E27FC236}">
                <a16:creationId xmlns:a16="http://schemas.microsoft.com/office/drawing/2014/main" id="{C06D64A5-EB90-49CE-F5C7-4E0CDED1B10E}"/>
              </a:ext>
            </a:extLst>
          </p:cNvPr>
          <p:cNvGrpSpPr/>
          <p:nvPr/>
        </p:nvGrpSpPr>
        <p:grpSpPr>
          <a:xfrm>
            <a:off x="8379761" y="2844393"/>
            <a:ext cx="2723745" cy="2705673"/>
            <a:chOff x="1122122" y="2071419"/>
            <a:chExt cx="2890433" cy="3011819"/>
          </a:xfrm>
        </p:grpSpPr>
        <p:pic>
          <p:nvPicPr>
            <p:cNvPr id="18" name="Picture 17">
              <a:extLst>
                <a:ext uri="{FF2B5EF4-FFF2-40B4-BE49-F238E27FC236}">
                  <a16:creationId xmlns:a16="http://schemas.microsoft.com/office/drawing/2014/main" id="{91D83645-5946-BF80-56A4-59F281CE3DF0}"/>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9" name="Freeform 18">
              <a:extLst>
                <a:ext uri="{FF2B5EF4-FFF2-40B4-BE49-F238E27FC236}">
                  <a16:creationId xmlns:a16="http://schemas.microsoft.com/office/drawing/2014/main" id="{2C6DBB46-FF9E-C3CD-ADB4-F540156682F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215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AF2DA-C5D1-B2A3-E2DD-9B3C6BBD59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C94C0-1434-1F58-C748-41BCFA13D185}"/>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562D3557-CDE9-BCBA-18DE-4D51E4653EF3}"/>
              </a:ext>
            </a:extLst>
          </p:cNvPr>
          <p:cNvPicPr>
            <a:picLocks noGrp="1" noChangeAspect="1"/>
          </p:cNvPicPr>
          <p:nvPr>
            <p:ph idx="1"/>
          </p:nvPr>
        </p:nvPicPr>
        <p:blipFill>
          <a:blip r:embed="rId3"/>
          <a:stretch>
            <a:fillRect/>
          </a:stretch>
        </p:blipFill>
        <p:spPr>
          <a:xfrm>
            <a:off x="2442712" y="1271239"/>
            <a:ext cx="7306575" cy="4883828"/>
          </a:xfrm>
        </p:spPr>
      </p:pic>
      <p:sp>
        <p:nvSpPr>
          <p:cNvPr id="3" name="Rectangle 2">
            <a:extLst>
              <a:ext uri="{FF2B5EF4-FFF2-40B4-BE49-F238E27FC236}">
                <a16:creationId xmlns:a16="http://schemas.microsoft.com/office/drawing/2014/main" id="{DE46384E-90C4-D575-25CD-A06C23B7108D}"/>
              </a:ext>
            </a:extLst>
          </p:cNvPr>
          <p:cNvSpPr/>
          <p:nvPr/>
        </p:nvSpPr>
        <p:spPr>
          <a:xfrm>
            <a:off x="2442712" y="1690688"/>
            <a:ext cx="7174254" cy="1642641"/>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83819E-20EB-5FA5-CBAA-E49C73BBF9FE}"/>
              </a:ext>
            </a:extLst>
          </p:cNvPr>
          <p:cNvSpPr/>
          <p:nvPr/>
        </p:nvSpPr>
        <p:spPr>
          <a:xfrm>
            <a:off x="2442712" y="3333329"/>
            <a:ext cx="4462585"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9969D4-D193-8F68-5860-314FD803FB18}"/>
              </a:ext>
            </a:extLst>
          </p:cNvPr>
          <p:cNvSpPr/>
          <p:nvPr/>
        </p:nvSpPr>
        <p:spPr>
          <a:xfrm>
            <a:off x="4309035" y="4991736"/>
            <a:ext cx="5255587" cy="46703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690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C00000"/>
                </a:solidFill>
                <a:latin typeface="Helvetica Light" panose="020B0403020202020204" pitchFamily="34" charset="0"/>
              </a:rPr>
              <a:t>3. </a:t>
            </a:r>
            <a:r>
              <a:rPr lang="en-US" b="1" dirty="0">
                <a:solidFill>
                  <a:srgbClr val="C00000"/>
                </a:solidFill>
                <a:effectLst/>
                <a:latin typeface="Helvetica Light" panose="020B0403020202020204" pitchFamily="34" charset="0"/>
              </a:rPr>
              <a:t>Compartments and transition rates are </a:t>
            </a:r>
          </a:p>
          <a:p>
            <a:pPr algn="ctr"/>
            <a:r>
              <a:rPr lang="en-US" b="1" dirty="0">
                <a:solidFill>
                  <a:srgbClr val="C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11" name="Rectangle 10">
            <a:extLst>
              <a:ext uri="{FF2B5EF4-FFF2-40B4-BE49-F238E27FC236}">
                <a16:creationId xmlns:a16="http://schemas.microsoft.com/office/drawing/2014/main" id="{181DF305-ADDF-AB85-6B9C-00A61C53B723}"/>
              </a:ext>
            </a:extLst>
          </p:cNvPr>
          <p:cNvSpPr/>
          <p:nvPr/>
        </p:nvSpPr>
        <p:spPr>
          <a:xfrm>
            <a:off x="1176094" y="5161200"/>
            <a:ext cx="5025735" cy="430887"/>
          </a:xfrm>
          <a:prstGeom prst="rect">
            <a:avLst/>
          </a:prstGeom>
        </p:spPr>
        <p:txBody>
          <a:bodyPr wrap="none">
            <a:spAutoFit/>
          </a:bodyPr>
          <a:lstStyle/>
          <a:p>
            <a:pPr algn="ctr"/>
            <a:r>
              <a:rPr lang="en-US" sz="2200" b="1" dirty="0">
                <a:solidFill>
                  <a:srgbClr val="0365C0"/>
                </a:solidFill>
                <a:effectLst/>
                <a:latin typeface="Helvetica" pitchFamily="2" charset="0"/>
              </a:rPr>
              <a:t>How does the population </a:t>
            </a:r>
            <a:r>
              <a:rPr lang="en-US" sz="2200" b="1" dirty="0">
                <a:solidFill>
                  <a:srgbClr val="0365C0"/>
                </a:solidFill>
                <a:latin typeface="Helvetica" pitchFamily="2" charset="0"/>
              </a:rPr>
              <a:t>de</a:t>
            </a:r>
            <a:r>
              <a:rPr lang="en-US" sz="2200" b="1" dirty="0">
                <a:solidFill>
                  <a:srgbClr val="0365C0"/>
                </a:solidFill>
                <a:effectLst/>
                <a:latin typeface="Helvetica" pitchFamily="2" charset="0"/>
              </a:rPr>
              <a:t>crease?</a:t>
            </a:r>
            <a:endParaRPr lang="en-US" sz="2200" dirty="0">
              <a:solidFill>
                <a:srgbClr val="0365C0"/>
              </a:solidFill>
              <a:effectLst/>
              <a:latin typeface="Helvetica" pitchFamily="2" charset="0"/>
            </a:endParaRP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8379761" y="2844393"/>
            <a:ext cx="2723745" cy="2705673"/>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949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7" name="Group 6">
            <a:extLst>
              <a:ext uri="{FF2B5EF4-FFF2-40B4-BE49-F238E27FC236}">
                <a16:creationId xmlns:a16="http://schemas.microsoft.com/office/drawing/2014/main" id="{51865894-F4E2-458E-2907-CF712BE08078}"/>
              </a:ext>
            </a:extLst>
          </p:cNvPr>
          <p:cNvGrpSpPr/>
          <p:nvPr/>
        </p:nvGrpSpPr>
        <p:grpSpPr>
          <a:xfrm>
            <a:off x="8379761" y="2844393"/>
            <a:ext cx="2723745" cy="2705673"/>
            <a:chOff x="1122122" y="2071419"/>
            <a:chExt cx="2890433" cy="3011819"/>
          </a:xfrm>
        </p:grpSpPr>
        <p:pic>
          <p:nvPicPr>
            <p:cNvPr id="8" name="Picture 7">
              <a:extLst>
                <a:ext uri="{FF2B5EF4-FFF2-40B4-BE49-F238E27FC236}">
                  <a16:creationId xmlns:a16="http://schemas.microsoft.com/office/drawing/2014/main" id="{DDC94775-0EEA-C94C-8C58-5734AEA36886}"/>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9" name="Freeform 8">
              <a:extLst>
                <a:ext uri="{FF2B5EF4-FFF2-40B4-BE49-F238E27FC236}">
                  <a16:creationId xmlns:a16="http://schemas.microsoft.com/office/drawing/2014/main" id="{101A35A5-42D6-8C19-51AB-946C0ED9DB42}"/>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010204D-6200-314D-5EC4-46B4D9A45521}"/>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168446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sp>
        <p:nvSpPr>
          <p:cNvPr id="7" name="Rectangle 6">
            <a:extLst>
              <a:ext uri="{FF2B5EF4-FFF2-40B4-BE49-F238E27FC236}">
                <a16:creationId xmlns:a16="http://schemas.microsoft.com/office/drawing/2014/main" id="{92B69F54-EA7D-E6D8-AED9-A6106A4E5814}"/>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3" name="Rectangle 2">
            <a:extLst>
              <a:ext uri="{FF2B5EF4-FFF2-40B4-BE49-F238E27FC236}">
                <a16:creationId xmlns:a16="http://schemas.microsoft.com/office/drawing/2014/main" id="{C20AA5C4-D688-9E73-D4FA-CB382BCB1413}"/>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374079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6EF89CBF-76D4-3808-9FCE-05706881DFE2}"/>
              </a:ext>
            </a:extLst>
          </p:cNvPr>
          <p:cNvSpPr/>
          <p:nvPr/>
        </p:nvSpPr>
        <p:spPr>
          <a:xfrm>
            <a:off x="7432292" y="5434730"/>
            <a:ext cx="4571640" cy="1046440"/>
          </a:xfrm>
          <a:prstGeom prst="rect">
            <a:avLst/>
          </a:prstGeom>
          <a:ln>
            <a:noFill/>
          </a:ln>
        </p:spPr>
        <p:txBody>
          <a:bodyPr wrap="square">
            <a:spAutoFit/>
          </a:bodyPr>
          <a:lstStyle/>
          <a:p>
            <a:pPr algn="ctr"/>
            <a:r>
              <a:rPr lang="en-US" sz="3400" b="1" dirty="0">
                <a:solidFill>
                  <a:srgbClr val="FF0000"/>
                </a:solidFill>
                <a:sym typeface="Symbol" pitchFamily="2" charset="2"/>
              </a:rPr>
              <a:t>R</a:t>
            </a:r>
            <a:r>
              <a:rPr lang="en-US" sz="2800" b="1" dirty="0">
                <a:solidFill>
                  <a:srgbClr val="000000"/>
                </a:solidFill>
                <a:effectLst/>
              </a:rPr>
              <a:t>=geometric rate of increase R = (births – deaths)</a:t>
            </a:r>
          </a:p>
        </p:txBody>
      </p:sp>
      <p:sp>
        <p:nvSpPr>
          <p:cNvPr id="5" name="Rectangle 4">
            <a:extLst>
              <a:ext uri="{FF2B5EF4-FFF2-40B4-BE49-F238E27FC236}">
                <a16:creationId xmlns:a16="http://schemas.microsoft.com/office/drawing/2014/main" id="{683F4DAF-E76B-DF46-6375-DD74ED823708}"/>
              </a:ext>
            </a:extLst>
          </p:cNvPr>
          <p:cNvSpPr/>
          <p:nvPr/>
        </p:nvSpPr>
        <p:spPr>
          <a:xfrm>
            <a:off x="-734690" y="5675011"/>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3" name="Rectangle 12">
            <a:extLst>
              <a:ext uri="{FF2B5EF4-FFF2-40B4-BE49-F238E27FC236}">
                <a16:creationId xmlns:a16="http://schemas.microsoft.com/office/drawing/2014/main" id="{EF03DB6D-1F46-103C-F72E-D29C7AA118FF}"/>
              </a:ext>
            </a:extLst>
          </p:cNvPr>
          <p:cNvSpPr/>
          <p:nvPr/>
        </p:nvSpPr>
        <p:spPr>
          <a:xfrm>
            <a:off x="457452" y="518735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19" name="Rectangle 18">
            <a:extLst>
              <a:ext uri="{FF2B5EF4-FFF2-40B4-BE49-F238E27FC236}">
                <a16:creationId xmlns:a16="http://schemas.microsoft.com/office/drawing/2014/main" id="{42CC3FC7-A0A3-1742-F7D8-AF43808FA18B}"/>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3" name="Rectangle 2">
            <a:extLst>
              <a:ext uri="{FF2B5EF4-FFF2-40B4-BE49-F238E27FC236}">
                <a16:creationId xmlns:a16="http://schemas.microsoft.com/office/drawing/2014/main" id="{83357395-2BF3-2210-65DB-B037917AD701}"/>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342037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7" name="Rectangle 6">
            <a:extLst>
              <a:ext uri="{FF2B5EF4-FFF2-40B4-BE49-F238E27FC236}">
                <a16:creationId xmlns:a16="http://schemas.microsoft.com/office/drawing/2014/main" id="{C4A5DF01-8E1F-060C-57C2-3988349A6958}"/>
              </a:ext>
            </a:extLst>
          </p:cNvPr>
          <p:cNvSpPr/>
          <p:nvPr/>
        </p:nvSpPr>
        <p:spPr>
          <a:xfrm>
            <a:off x="7202894" y="5364296"/>
            <a:ext cx="5077478" cy="156966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a:p>
            <a:pPr algn="ctr"/>
            <a:r>
              <a:rPr lang="en-US" sz="3400" dirty="0">
                <a:solidFill>
                  <a:srgbClr val="FF0000"/>
                </a:solidFill>
                <a:sym typeface="Symbol" pitchFamily="2" charset="2"/>
              </a:rPr>
              <a:t></a:t>
            </a:r>
            <a:r>
              <a:rPr lang="en-US" sz="2800" dirty="0">
                <a:solidFill>
                  <a:srgbClr val="000000"/>
                </a:solidFill>
                <a:effectLst/>
              </a:rPr>
              <a:t>=1+R</a:t>
            </a:r>
          </a:p>
        </p:txBody>
      </p:sp>
      <p:sp>
        <p:nvSpPr>
          <p:cNvPr id="4" name="Rectangle 3">
            <a:extLst>
              <a:ext uri="{FF2B5EF4-FFF2-40B4-BE49-F238E27FC236}">
                <a16:creationId xmlns:a16="http://schemas.microsoft.com/office/drawing/2014/main" id="{E590E4BB-3644-0BC2-AB5E-3C844C7571EB}"/>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38784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838200" y="365125"/>
            <a:ext cx="4453647" cy="1325563"/>
          </a:xfrm>
        </p:spPr>
        <p:txBody>
          <a:bodyPr/>
          <a:lstStyle/>
          <a:p>
            <a:r>
              <a:rPr lang="en-US" dirty="0"/>
              <a:t>The simplest population model</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2544700" y="2499943"/>
            <a:ext cx="1049928" cy="1238597"/>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021245" y="2151932"/>
            <a:ext cx="970138" cy="430887"/>
          </a:xfrm>
          <a:prstGeom prst="rect">
            <a:avLst/>
          </a:prstGeom>
        </p:spPr>
        <p:txBody>
          <a:bodyPr wrap="none">
            <a:spAutoFit/>
          </a:bodyPr>
          <a:lstStyle/>
          <a:p>
            <a:pPr algn="ctr"/>
            <a:r>
              <a:rPr lang="en-US" sz="2200" b="1" dirty="0">
                <a:effectLst/>
                <a:latin typeface="Helvetica" pitchFamily="2" charset="0"/>
              </a:rPr>
              <a:t>births</a:t>
            </a:r>
            <a:endParaRPr lang="en-US" sz="2200" dirty="0">
              <a:effectLst/>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2450366" y="2610702"/>
            <a:ext cx="2477193" cy="209985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Helvetica" pitchFamily="2" charset="0"/>
              </a:rPr>
              <a:t>Madagascar</a:t>
            </a:r>
          </a:p>
          <a:p>
            <a:pPr algn="ctr"/>
            <a:r>
              <a:rPr lang="en-US" sz="32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5034902" y="4199239"/>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5034902" y="3660630"/>
            <a:ext cx="1096775" cy="430887"/>
          </a:xfrm>
          <a:prstGeom prst="rect">
            <a:avLst/>
          </a:prstGeom>
        </p:spPr>
        <p:txBody>
          <a:bodyPr wrap="none">
            <a:spAutoFit/>
          </a:bodyPr>
          <a:lstStyle/>
          <a:p>
            <a:pPr algn="ctr"/>
            <a:r>
              <a:rPr lang="en-US" sz="2200" b="1" dirty="0">
                <a:effectLst/>
                <a:latin typeface="Helvetica" pitchFamily="2" charset="0"/>
              </a:rPr>
              <a:t>deaths</a:t>
            </a:r>
            <a:endParaRPr lang="en-US" sz="2200" dirty="0">
              <a:effectLst/>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8379761" y="2844393"/>
            <a:ext cx="2723745" cy="2705673"/>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FF7F282-4320-5258-096A-48AE15AC421A}"/>
              </a:ext>
            </a:extLst>
          </p:cNvPr>
          <p:cNvSpPr/>
          <p:nvPr/>
        </p:nvSpPr>
        <p:spPr>
          <a:xfrm>
            <a:off x="576306" y="4710742"/>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 births*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dirty="0">
                <a:solidFill>
                  <a:srgbClr val="000000"/>
                </a:solidFill>
                <a:effectLst/>
                <a:latin typeface="Helvetica Light" panose="020B0403020202020204" pitchFamily="34" charset="0"/>
              </a:rPr>
              <a:t>-deaths*</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746597" y="5222244"/>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r>
              <a:rPr lang="en-US" sz="3200" baseline="-25000" dirty="0">
                <a:solidFill>
                  <a:srgbClr val="000000"/>
                </a:solidFill>
                <a:effectLst/>
                <a:latin typeface="Helvetica Light" panose="020B0403020202020204" pitchFamily="34" charset="0"/>
              </a:rPr>
              <a:t> </a:t>
            </a:r>
            <a:r>
              <a:rPr lang="en-US" sz="3200" dirty="0">
                <a:solidFill>
                  <a:srgbClr val="000000"/>
                </a:solidFill>
                <a:effectLst/>
                <a:latin typeface="Helvetica Light" panose="020B0403020202020204" pitchFamily="34" charset="0"/>
              </a:rPr>
              <a:t>+</a:t>
            </a:r>
            <a:r>
              <a:rPr lang="en-US" sz="3200" dirty="0">
                <a:effectLst/>
                <a:latin typeface="Helvetica Light" panose="020B0403020202020204" pitchFamily="34" charset="0"/>
              </a:rPr>
              <a:t> R*</a:t>
            </a:r>
            <a:r>
              <a:rPr lang="en-US" sz="3200" dirty="0" err="1">
                <a:effectLst/>
                <a:latin typeface="Helvetica Light" panose="020B0403020202020204" pitchFamily="34" charset="0"/>
              </a:rPr>
              <a:t>N</a:t>
            </a:r>
            <a:r>
              <a:rPr lang="en-US" sz="3200" baseline="-25000" dirty="0" err="1">
                <a:effectLst/>
                <a:latin typeface="Helvetica Light" panose="020B0403020202020204" pitchFamily="34" charset="0"/>
              </a:rPr>
              <a:t>t</a:t>
            </a:r>
            <a:endParaRPr lang="en-US" sz="3200" dirty="0">
              <a:effectLst/>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1188705" y="6131865"/>
            <a:ext cx="6077354" cy="707886"/>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746597" y="5733746"/>
            <a:ext cx="6077354" cy="584775"/>
          </a:xfrm>
          <a:prstGeom prst="rect">
            <a:avLst/>
          </a:prstGeom>
        </p:spPr>
        <p:txBody>
          <a:bodyPr wrap="square">
            <a:spAutoFit/>
          </a:bodyPr>
          <a:lstStyle/>
          <a:p>
            <a:pPr algn="ct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 (1+ </a:t>
            </a:r>
            <a:r>
              <a:rPr lang="en-US" sz="3200" b="1" dirty="0">
                <a:solidFill>
                  <a:srgbClr val="FF0000"/>
                </a:solidFill>
                <a:effectLst/>
                <a:latin typeface="Helvetica Light" panose="020B0403020202020204" pitchFamily="34" charset="0"/>
              </a:rPr>
              <a:t>R</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
        <p:nvSpPr>
          <p:cNvPr id="4" name="Rectangle 3">
            <a:extLst>
              <a:ext uri="{FF2B5EF4-FFF2-40B4-BE49-F238E27FC236}">
                <a16:creationId xmlns:a16="http://schemas.microsoft.com/office/drawing/2014/main" id="{4F738379-0C88-FD92-4CAA-D9FCD47DE99C}"/>
              </a:ext>
            </a:extLst>
          </p:cNvPr>
          <p:cNvSpPr/>
          <p:nvPr/>
        </p:nvSpPr>
        <p:spPr>
          <a:xfrm>
            <a:off x="6864896" y="6387685"/>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
        <p:nvSpPr>
          <p:cNvPr id="19" name="Rectangle 18">
            <a:extLst>
              <a:ext uri="{FF2B5EF4-FFF2-40B4-BE49-F238E27FC236}">
                <a16:creationId xmlns:a16="http://schemas.microsoft.com/office/drawing/2014/main" id="{0A7128C8-01EF-D2D3-8214-5FE194DDBBF2}"/>
              </a:ext>
            </a:extLst>
          </p:cNvPr>
          <p:cNvSpPr/>
          <p:nvPr/>
        </p:nvSpPr>
        <p:spPr>
          <a:xfrm>
            <a:off x="7202894" y="5364296"/>
            <a:ext cx="5077478" cy="1046440"/>
          </a:xfrm>
          <a:prstGeom prst="rect">
            <a:avLst/>
          </a:prstGeom>
          <a:ln>
            <a:noFill/>
          </a:ln>
        </p:spPr>
        <p:txBody>
          <a:bodyPr wrap="square">
            <a:spAutoFit/>
          </a:bodyPr>
          <a:lstStyle/>
          <a:p>
            <a:pPr algn="ctr"/>
            <a:r>
              <a:rPr lang="en-US" sz="3400" b="1" dirty="0">
                <a:solidFill>
                  <a:srgbClr val="FF0000"/>
                </a:solidFill>
                <a:sym typeface="Symbol" pitchFamily="2" charset="2"/>
              </a:rPr>
              <a:t></a:t>
            </a:r>
            <a:r>
              <a:rPr lang="en-US" sz="2800" b="1" dirty="0">
                <a:solidFill>
                  <a:srgbClr val="000000"/>
                </a:solidFill>
                <a:effectLst/>
              </a:rPr>
              <a:t>= population rate of increase</a:t>
            </a:r>
          </a:p>
          <a:p>
            <a:pPr algn="ctr"/>
            <a:r>
              <a:rPr lang="en-US" sz="2800" b="1" dirty="0">
                <a:solidFill>
                  <a:srgbClr val="000000"/>
                </a:solidFill>
                <a:effectLst/>
              </a:rPr>
              <a:t>(finite growth rate</a:t>
            </a:r>
            <a:r>
              <a:rPr lang="en-US" sz="2800" b="1" dirty="0">
                <a:solidFill>
                  <a:srgbClr val="000000"/>
                </a:solidFill>
              </a:rPr>
              <a:t>)</a:t>
            </a:r>
            <a:endParaRPr lang="en-US" sz="2800" b="1" dirty="0">
              <a:solidFill>
                <a:srgbClr val="000000"/>
              </a:solidFill>
              <a:effectLst/>
            </a:endParaRPr>
          </a:p>
        </p:txBody>
      </p:sp>
      <p:sp>
        <p:nvSpPr>
          <p:cNvPr id="7" name="Rectangle 6">
            <a:extLst>
              <a:ext uri="{FF2B5EF4-FFF2-40B4-BE49-F238E27FC236}">
                <a16:creationId xmlns:a16="http://schemas.microsoft.com/office/drawing/2014/main" id="{531051B0-AFBE-DBC2-348D-3259F9EFBD62}"/>
              </a:ext>
            </a:extLst>
          </p:cNvPr>
          <p:cNvSpPr/>
          <p:nvPr/>
        </p:nvSpPr>
        <p:spPr>
          <a:xfrm>
            <a:off x="6692099" y="214008"/>
            <a:ext cx="5311833" cy="2031325"/>
          </a:xfrm>
          <a:prstGeom prst="rect">
            <a:avLst/>
          </a:prstGeom>
        </p:spPr>
        <p:txBody>
          <a:bodyPr wrap="square">
            <a:spAutoFit/>
          </a:bodyPr>
          <a:lstStyle/>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C00000"/>
                </a:solidFill>
                <a:effectLst/>
                <a:latin typeface="Helvetica Light" panose="020B0403020202020204" pitchFamily="34" charset="0"/>
              </a:rPr>
              <a:t>4. Rates of transferring between compartments </a:t>
            </a:r>
          </a:p>
          <a:p>
            <a:pPr algn="ctr"/>
            <a:r>
              <a:rPr lang="en-US" b="1" dirty="0">
                <a:solidFill>
                  <a:srgbClr val="C00000"/>
                </a:solidFill>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36250995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5352747" cy="369332"/>
          </a:xfrm>
          <a:prstGeom prst="rect">
            <a:avLst/>
          </a:prstGeom>
        </p:spPr>
        <p:txBody>
          <a:bodyPr wrap="none">
            <a:spAutoFit/>
          </a:bodyPr>
          <a:lstStyle/>
          <a:p>
            <a:r>
              <a:rPr lang="en-US" b="1" dirty="0">
                <a:effectLst/>
                <a:latin typeface="Helvetica" pitchFamily="2" charset="0"/>
              </a:rPr>
              <a:t>Geometric growth is measured in </a:t>
            </a:r>
            <a:r>
              <a:rPr lang="en-US" b="1" u="sng" dirty="0">
                <a:effectLst/>
                <a:latin typeface="Helvetica" pitchFamily="2" charset="0"/>
              </a:rPr>
              <a:t>discrete</a:t>
            </a:r>
            <a:r>
              <a:rPr lang="en-US" b="1" dirty="0">
                <a:effectLst/>
                <a:latin typeface="Helvetica" pitchFamily="2" charset="0"/>
              </a:rPr>
              <a:t> time</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10" name="Group 9">
            <a:extLst>
              <a:ext uri="{FF2B5EF4-FFF2-40B4-BE49-F238E27FC236}">
                <a16:creationId xmlns:a16="http://schemas.microsoft.com/office/drawing/2014/main" id="{CE54ECBF-FC8C-1D96-F554-DD98F35AE6AF}"/>
              </a:ext>
            </a:extLst>
          </p:cNvPr>
          <p:cNvGrpSpPr/>
          <p:nvPr/>
        </p:nvGrpSpPr>
        <p:grpSpPr>
          <a:xfrm>
            <a:off x="8918018" y="293005"/>
            <a:ext cx="2986577" cy="1200329"/>
            <a:chOff x="1634042" y="2454642"/>
            <a:chExt cx="5894468" cy="2542201"/>
          </a:xfrm>
        </p:grpSpPr>
        <p:sp>
          <p:nvSpPr>
            <p:cNvPr id="11" name="Rectangle 10">
              <a:extLst>
                <a:ext uri="{FF2B5EF4-FFF2-40B4-BE49-F238E27FC236}">
                  <a16:creationId xmlns:a16="http://schemas.microsoft.com/office/drawing/2014/main" id="{BF2ABDB3-750E-B4B2-6939-FB98DE4A3ED9}"/>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2" name="Curved Connector 11">
              <a:extLst>
                <a:ext uri="{FF2B5EF4-FFF2-40B4-BE49-F238E27FC236}">
                  <a16:creationId xmlns:a16="http://schemas.microsoft.com/office/drawing/2014/main" id="{E835B4A7-C980-74F9-1A7B-89CD7AB3D4E5}"/>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C1BE06-0BD1-C539-6B10-DC883DC93E0C}"/>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4" name="Curved Connector 13">
              <a:extLst>
                <a:ext uri="{FF2B5EF4-FFF2-40B4-BE49-F238E27FC236}">
                  <a16:creationId xmlns:a16="http://schemas.microsoft.com/office/drawing/2014/main" id="{A4B7B31E-F162-AFE0-001F-C7E83456D947}"/>
                </a:ext>
              </a:extLst>
            </p:cNvPr>
            <p:cNvCxnSpPr>
              <a:cxnSpLocks/>
              <a:stCxn id="11"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4327BF3-7ED1-BBDC-93EA-2178C873F23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Tree>
    <p:extLst>
      <p:ext uri="{BB962C8B-B14F-4D97-AF65-F5344CB8AC3E}">
        <p14:creationId xmlns:p14="http://schemas.microsoft.com/office/powerpoint/2010/main" val="2124129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36CF-78B8-4CE0-4355-41E92A0B5BD8}"/>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5221749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Wright 1999. </a:t>
            </a:r>
            <a:r>
              <a:rPr lang="en-US" sz="2200" i="1" dirty="0"/>
              <a:t>Am J of Phys </a:t>
            </a:r>
            <a:r>
              <a:rPr lang="en-US" sz="2200" i="1" dirty="0" err="1"/>
              <a:t>Anthr</a:t>
            </a:r>
            <a:r>
              <a:rPr lang="en-US" sz="2200" i="1" dirty="0"/>
              <a:t>.</a:t>
            </a:r>
          </a:p>
        </p:txBody>
      </p:sp>
      <p:pic>
        <p:nvPicPr>
          <p:cNvPr id="7" name="Picture 6" descr="Chart, bar chart&#10;&#10;Description automatically generated">
            <a:extLst>
              <a:ext uri="{FF2B5EF4-FFF2-40B4-BE49-F238E27FC236}">
                <a16:creationId xmlns:a16="http://schemas.microsoft.com/office/drawing/2014/main" id="{61D79923-C3A0-286B-FB00-9C0ACF0857F0}"/>
              </a:ext>
            </a:extLst>
          </p:cNvPr>
          <p:cNvPicPr>
            <a:picLocks noChangeAspect="1"/>
          </p:cNvPicPr>
          <p:nvPr/>
        </p:nvPicPr>
        <p:blipFill>
          <a:blip r:embed="rId3"/>
          <a:stretch>
            <a:fillRect/>
          </a:stretch>
        </p:blipFill>
        <p:spPr>
          <a:xfrm>
            <a:off x="1517515" y="2069964"/>
            <a:ext cx="8086040" cy="4097372"/>
          </a:xfrm>
          <a:prstGeom prst="rect">
            <a:avLst/>
          </a:prstGeom>
        </p:spPr>
      </p:pic>
      <p:pic>
        <p:nvPicPr>
          <p:cNvPr id="8" name="Picture 7">
            <a:extLst>
              <a:ext uri="{FF2B5EF4-FFF2-40B4-BE49-F238E27FC236}">
                <a16:creationId xmlns:a16="http://schemas.microsoft.com/office/drawing/2014/main" id="{478352E5-B402-1B03-F9A6-528DC3AFD95B}"/>
              </a:ext>
            </a:extLst>
          </p:cNvPr>
          <p:cNvPicPr>
            <a:picLocks noChangeAspect="1"/>
          </p:cNvPicPr>
          <p:nvPr/>
        </p:nvPicPr>
        <p:blipFill rotWithShape="1">
          <a:blip r:embed="rId4"/>
          <a:srcRect l="20388" t="6368" r="23208" b="49665"/>
          <a:stretch/>
        </p:blipFill>
        <p:spPr>
          <a:xfrm>
            <a:off x="-17522" y="5737848"/>
            <a:ext cx="850636" cy="657675"/>
          </a:xfrm>
          <a:prstGeom prst="rect">
            <a:avLst/>
          </a:prstGeom>
          <a:ln>
            <a:noFill/>
          </a:ln>
          <a:effectLst>
            <a:softEdge rad="112500"/>
          </a:effectLst>
        </p:spPr>
      </p:pic>
      <p:pic>
        <p:nvPicPr>
          <p:cNvPr id="9" name="Picture 8">
            <a:extLst>
              <a:ext uri="{FF2B5EF4-FFF2-40B4-BE49-F238E27FC236}">
                <a16:creationId xmlns:a16="http://schemas.microsoft.com/office/drawing/2014/main" id="{9B72C22B-3B88-9A7D-C76A-64D68E99F153}"/>
              </a:ext>
            </a:extLst>
          </p:cNvPr>
          <p:cNvPicPr>
            <a:picLocks noChangeAspect="1"/>
          </p:cNvPicPr>
          <p:nvPr/>
        </p:nvPicPr>
        <p:blipFill rotWithShape="1">
          <a:blip r:embed="rId5"/>
          <a:srcRect l="13813" r="14819" b="-2001"/>
          <a:stretch/>
        </p:blipFill>
        <p:spPr>
          <a:xfrm>
            <a:off x="646" y="6259316"/>
            <a:ext cx="774176" cy="698015"/>
          </a:xfrm>
          <a:prstGeom prst="rect">
            <a:avLst/>
          </a:prstGeom>
          <a:ln>
            <a:noFill/>
          </a:ln>
          <a:effectLst>
            <a:softEdge rad="112500"/>
          </a:effectLst>
        </p:spPr>
      </p:pic>
      <p:pic>
        <p:nvPicPr>
          <p:cNvPr id="10" name="Picture 9">
            <a:extLst>
              <a:ext uri="{FF2B5EF4-FFF2-40B4-BE49-F238E27FC236}">
                <a16:creationId xmlns:a16="http://schemas.microsoft.com/office/drawing/2014/main" id="{5692DA49-8BD5-D809-E9F8-509FFD5B067B}"/>
              </a:ext>
            </a:extLst>
          </p:cNvPr>
          <p:cNvPicPr>
            <a:picLocks noChangeAspect="1"/>
          </p:cNvPicPr>
          <p:nvPr/>
        </p:nvPicPr>
        <p:blipFill rotWithShape="1">
          <a:blip r:embed="rId6"/>
          <a:srcRect l="-1" t="10740" r="41742" b="54974"/>
          <a:stretch/>
        </p:blipFill>
        <p:spPr>
          <a:xfrm>
            <a:off x="19455" y="5134564"/>
            <a:ext cx="808480" cy="697934"/>
          </a:xfrm>
          <a:prstGeom prst="rect">
            <a:avLst/>
          </a:prstGeom>
          <a:ln>
            <a:noFill/>
          </a:ln>
          <a:effectLst>
            <a:softEdge rad="112500"/>
          </a:effectLst>
        </p:spPr>
      </p:pic>
      <p:pic>
        <p:nvPicPr>
          <p:cNvPr id="11" name="Picture 10">
            <a:extLst>
              <a:ext uri="{FF2B5EF4-FFF2-40B4-BE49-F238E27FC236}">
                <a16:creationId xmlns:a16="http://schemas.microsoft.com/office/drawing/2014/main" id="{2908374C-8406-6653-77E7-9E89603835BA}"/>
              </a:ext>
            </a:extLst>
          </p:cNvPr>
          <p:cNvPicPr>
            <a:picLocks noChangeAspect="1"/>
          </p:cNvPicPr>
          <p:nvPr/>
        </p:nvPicPr>
        <p:blipFill rotWithShape="1">
          <a:blip r:embed="rId7"/>
          <a:srcRect r="31131" b="30619"/>
          <a:stretch/>
        </p:blipFill>
        <p:spPr>
          <a:xfrm>
            <a:off x="17222" y="562910"/>
            <a:ext cx="852920" cy="694245"/>
          </a:xfrm>
          <a:prstGeom prst="rect">
            <a:avLst/>
          </a:prstGeom>
          <a:ln>
            <a:noFill/>
          </a:ln>
          <a:effectLst>
            <a:softEdge rad="112500"/>
          </a:effectLst>
        </p:spPr>
      </p:pic>
      <p:pic>
        <p:nvPicPr>
          <p:cNvPr id="12" name="Picture 11">
            <a:extLst>
              <a:ext uri="{FF2B5EF4-FFF2-40B4-BE49-F238E27FC236}">
                <a16:creationId xmlns:a16="http://schemas.microsoft.com/office/drawing/2014/main" id="{34A8E744-F30F-2F53-5009-68AFA2B4D20F}"/>
              </a:ext>
            </a:extLst>
          </p:cNvPr>
          <p:cNvPicPr>
            <a:picLocks noChangeAspect="1"/>
          </p:cNvPicPr>
          <p:nvPr/>
        </p:nvPicPr>
        <p:blipFill rotWithShape="1">
          <a:blip r:embed="rId8"/>
          <a:srcRect l="14000" r="27174" b="25759"/>
          <a:stretch/>
        </p:blipFill>
        <p:spPr>
          <a:xfrm>
            <a:off x="-2568" y="1144662"/>
            <a:ext cx="892501" cy="663033"/>
          </a:xfrm>
          <a:prstGeom prst="rect">
            <a:avLst/>
          </a:prstGeom>
          <a:ln>
            <a:noFill/>
          </a:ln>
          <a:effectLst>
            <a:softEdge rad="112500"/>
          </a:effectLst>
        </p:spPr>
      </p:pic>
      <p:pic>
        <p:nvPicPr>
          <p:cNvPr id="13" name="Picture 12">
            <a:extLst>
              <a:ext uri="{FF2B5EF4-FFF2-40B4-BE49-F238E27FC236}">
                <a16:creationId xmlns:a16="http://schemas.microsoft.com/office/drawing/2014/main" id="{5B790B5F-E34F-C184-3DFC-3523B2B0C5F4}"/>
              </a:ext>
            </a:extLst>
          </p:cNvPr>
          <p:cNvPicPr>
            <a:picLocks noChangeAspect="1"/>
          </p:cNvPicPr>
          <p:nvPr/>
        </p:nvPicPr>
        <p:blipFill rotWithShape="1">
          <a:blip r:embed="rId9"/>
          <a:srcRect l="43109" t="1" r="13599" b="42253"/>
          <a:stretch/>
        </p:blipFill>
        <p:spPr>
          <a:xfrm>
            <a:off x="19454" y="2829218"/>
            <a:ext cx="808481" cy="697935"/>
          </a:xfrm>
          <a:prstGeom prst="rect">
            <a:avLst/>
          </a:prstGeom>
          <a:ln>
            <a:noFill/>
          </a:ln>
          <a:effectLst>
            <a:softEdge rad="112500"/>
          </a:effectLst>
        </p:spPr>
      </p:pic>
      <p:pic>
        <p:nvPicPr>
          <p:cNvPr id="14" name="Picture 13">
            <a:extLst>
              <a:ext uri="{FF2B5EF4-FFF2-40B4-BE49-F238E27FC236}">
                <a16:creationId xmlns:a16="http://schemas.microsoft.com/office/drawing/2014/main" id="{6E23B1D8-2E92-AA92-1502-FE855E62BC27}"/>
              </a:ext>
            </a:extLst>
          </p:cNvPr>
          <p:cNvPicPr>
            <a:picLocks noChangeAspect="1"/>
          </p:cNvPicPr>
          <p:nvPr/>
        </p:nvPicPr>
        <p:blipFill rotWithShape="1">
          <a:blip r:embed="rId10"/>
          <a:srcRect l="26679" t="25356" r="14900" b="40808"/>
          <a:stretch/>
        </p:blipFill>
        <p:spPr>
          <a:xfrm>
            <a:off x="25559" y="4008514"/>
            <a:ext cx="774176" cy="657675"/>
          </a:xfrm>
          <a:prstGeom prst="rect">
            <a:avLst/>
          </a:prstGeom>
          <a:ln>
            <a:noFill/>
          </a:ln>
          <a:effectLst>
            <a:softEdge rad="112500"/>
          </a:effectLst>
        </p:spPr>
      </p:pic>
      <p:pic>
        <p:nvPicPr>
          <p:cNvPr id="15" name="Picture 14">
            <a:extLst>
              <a:ext uri="{FF2B5EF4-FFF2-40B4-BE49-F238E27FC236}">
                <a16:creationId xmlns:a16="http://schemas.microsoft.com/office/drawing/2014/main" id="{FEEC4D48-B0C0-C9F8-E416-2CE44A7B8714}"/>
              </a:ext>
            </a:extLst>
          </p:cNvPr>
          <p:cNvPicPr>
            <a:picLocks noChangeAspect="1"/>
          </p:cNvPicPr>
          <p:nvPr/>
        </p:nvPicPr>
        <p:blipFill rotWithShape="1">
          <a:blip r:embed="rId11"/>
          <a:srcRect l="15925" t="5321" r="17485" b="60660"/>
          <a:stretch/>
        </p:blipFill>
        <p:spPr>
          <a:xfrm>
            <a:off x="-1628" y="4594968"/>
            <a:ext cx="818848" cy="657676"/>
          </a:xfrm>
          <a:prstGeom prst="rect">
            <a:avLst/>
          </a:prstGeom>
          <a:ln>
            <a:noFill/>
          </a:ln>
          <a:effectLst>
            <a:softEdge rad="112500"/>
          </a:effectLst>
        </p:spPr>
      </p:pic>
      <p:pic>
        <p:nvPicPr>
          <p:cNvPr id="23556" name="Picture 4" descr="Golden Bamboo Lemur (Hapalemur aureus) · iNaturalist Guatemala">
            <a:extLst>
              <a:ext uri="{FF2B5EF4-FFF2-40B4-BE49-F238E27FC236}">
                <a16:creationId xmlns:a16="http://schemas.microsoft.com/office/drawing/2014/main" id="{F91E0CAC-43A8-7220-F1DA-A87134D403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519" t="22411" r="46216" b="48029"/>
          <a:stretch/>
        </p:blipFill>
        <p:spPr bwMode="auto">
          <a:xfrm>
            <a:off x="17223" y="3464502"/>
            <a:ext cx="774176" cy="6612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58" name="Picture 6" descr="Common brown lemur - Wikipedia">
            <a:extLst>
              <a:ext uri="{FF2B5EF4-FFF2-40B4-BE49-F238E27FC236}">
                <a16:creationId xmlns:a16="http://schemas.microsoft.com/office/drawing/2014/main" id="{2E7284C7-E9FA-5547-6F28-DA6838FFB4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4608" t="4778" r="41908" b="74650"/>
          <a:stretch/>
        </p:blipFill>
        <p:spPr bwMode="auto">
          <a:xfrm>
            <a:off x="21522" y="2235390"/>
            <a:ext cx="778213" cy="7184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0" name="Picture 8" descr="Greater Bamboo Lemur (Prolemur simus) | Rêve Découverte de Madagascar">
            <a:extLst>
              <a:ext uri="{FF2B5EF4-FFF2-40B4-BE49-F238E27FC236}">
                <a16:creationId xmlns:a16="http://schemas.microsoft.com/office/drawing/2014/main" id="{68E1F6D5-F6DD-FFC0-E14E-D5D509C3FBA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7100" r="9095" b="44660"/>
          <a:stretch/>
        </p:blipFill>
        <p:spPr bwMode="auto">
          <a:xfrm>
            <a:off x="16055" y="1648714"/>
            <a:ext cx="803176" cy="6764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2" name="Picture 10" descr="Milne-Edwards's sifaka - Wikipedia">
            <a:extLst>
              <a:ext uri="{FF2B5EF4-FFF2-40B4-BE49-F238E27FC236}">
                <a16:creationId xmlns:a16="http://schemas.microsoft.com/office/drawing/2014/main" id="{7BDC67FA-0BA9-71B3-FBD0-6CB00827ADF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586" t="5324" r="33640" b="66241"/>
          <a:stretch/>
        </p:blipFill>
        <p:spPr bwMode="auto">
          <a:xfrm>
            <a:off x="17222" y="-102739"/>
            <a:ext cx="852920" cy="7633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5E4BAEA-7B9F-D248-6936-91A127F5E47D}"/>
              </a:ext>
            </a:extLst>
          </p:cNvPr>
          <p:cNvSpPr>
            <a:spLocks noGrp="1"/>
          </p:cNvSpPr>
          <p:nvPr>
            <p:ph type="title"/>
          </p:nvPr>
        </p:nvSpPr>
        <p:spPr>
          <a:xfrm>
            <a:off x="908556" y="323151"/>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42509860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ynchronous birth">
            <a:extLst>
              <a:ext uri="{FF2B5EF4-FFF2-40B4-BE49-F238E27FC236}">
                <a16:creationId xmlns:a16="http://schemas.microsoft.com/office/drawing/2014/main" id="{B5A1DE4F-F2C6-135B-EB8C-96011C3143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1048" y="1968500"/>
            <a:ext cx="5461000" cy="2921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CACC7DCC-4D42-D648-FC2C-85C849918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89" y="1968500"/>
            <a:ext cx="5106211" cy="34300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FC6560-694E-7A49-6F9E-C46294026A86}"/>
              </a:ext>
            </a:extLst>
          </p:cNvPr>
          <p:cNvSpPr/>
          <p:nvPr/>
        </p:nvSpPr>
        <p:spPr>
          <a:xfrm>
            <a:off x="7918314" y="6387685"/>
            <a:ext cx="4296791" cy="430887"/>
          </a:xfrm>
          <a:prstGeom prst="rect">
            <a:avLst/>
          </a:prstGeom>
        </p:spPr>
        <p:txBody>
          <a:bodyPr wrap="square">
            <a:spAutoFit/>
          </a:bodyPr>
          <a:lstStyle/>
          <a:p>
            <a:pPr algn="ctr"/>
            <a:r>
              <a:rPr lang="en-US" sz="2200" dirty="0"/>
              <a:t>Hodge et al. 2011. </a:t>
            </a:r>
            <a:r>
              <a:rPr lang="en-US" sz="2200" i="1" dirty="0"/>
              <a:t>Biology Letters.</a:t>
            </a:r>
          </a:p>
        </p:txBody>
      </p:sp>
      <p:sp>
        <p:nvSpPr>
          <p:cNvPr id="5" name="Title 1">
            <a:extLst>
              <a:ext uri="{FF2B5EF4-FFF2-40B4-BE49-F238E27FC236}">
                <a16:creationId xmlns:a16="http://schemas.microsoft.com/office/drawing/2014/main" id="{E54E9050-CC3C-90A4-6980-43C47EF8A699}"/>
              </a:ext>
            </a:extLst>
          </p:cNvPr>
          <p:cNvSpPr txBox="1">
            <a:spLocks/>
          </p:cNvSpPr>
          <p:nvPr/>
        </p:nvSpPr>
        <p:spPr>
          <a:xfrm>
            <a:off x="471048" y="52303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64% of banded mongoose pups are born on the same day.</a:t>
            </a:r>
          </a:p>
        </p:txBody>
      </p:sp>
      <p:sp>
        <p:nvSpPr>
          <p:cNvPr id="7" name="Title 1">
            <a:extLst>
              <a:ext uri="{FF2B5EF4-FFF2-40B4-BE49-F238E27FC236}">
                <a16:creationId xmlns:a16="http://schemas.microsoft.com/office/drawing/2014/main" id="{112221C5-D410-C03B-A4D1-2CA6C614236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1304169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E5F2-F7D5-812B-9237-25F5D733B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6DB3E9-F7E7-A2FB-AEFC-63CC14C98933}"/>
              </a:ext>
            </a:extLst>
          </p:cNvPr>
          <p:cNvSpPr>
            <a:spLocks noGrp="1"/>
          </p:cNvSpPr>
          <p:nvPr>
            <p:ph type="title"/>
          </p:nvPr>
        </p:nvSpPr>
        <p:spPr/>
        <p:txBody>
          <a:bodyPr/>
          <a:lstStyle/>
          <a:p>
            <a:r>
              <a:rPr lang="en-US" dirty="0"/>
              <a:t>Where are we headed?</a:t>
            </a:r>
          </a:p>
        </p:txBody>
      </p:sp>
      <p:pic>
        <p:nvPicPr>
          <p:cNvPr id="7" name="Content Placeholder 6" descr="A table with a list of events&#10;&#10;Description automatically generated">
            <a:extLst>
              <a:ext uri="{FF2B5EF4-FFF2-40B4-BE49-F238E27FC236}">
                <a16:creationId xmlns:a16="http://schemas.microsoft.com/office/drawing/2014/main" id="{993F3641-5E2F-0523-F4A1-F64D52F3F7FB}"/>
              </a:ext>
            </a:extLst>
          </p:cNvPr>
          <p:cNvPicPr>
            <a:picLocks noGrp="1" noChangeAspect="1"/>
          </p:cNvPicPr>
          <p:nvPr>
            <p:ph idx="1"/>
          </p:nvPr>
        </p:nvPicPr>
        <p:blipFill>
          <a:blip r:embed="rId3"/>
          <a:stretch>
            <a:fillRect/>
          </a:stretch>
        </p:blipFill>
        <p:spPr>
          <a:xfrm>
            <a:off x="2442712" y="1271239"/>
            <a:ext cx="7306575" cy="4883828"/>
          </a:xfrm>
        </p:spPr>
      </p:pic>
      <p:sp>
        <p:nvSpPr>
          <p:cNvPr id="3" name="Rectangle 2">
            <a:extLst>
              <a:ext uri="{FF2B5EF4-FFF2-40B4-BE49-F238E27FC236}">
                <a16:creationId xmlns:a16="http://schemas.microsoft.com/office/drawing/2014/main" id="{3F28AC90-B152-B9E0-4973-5395E3B614FA}"/>
              </a:ext>
            </a:extLst>
          </p:cNvPr>
          <p:cNvSpPr/>
          <p:nvPr/>
        </p:nvSpPr>
        <p:spPr>
          <a:xfrm>
            <a:off x="2442712" y="1690688"/>
            <a:ext cx="7174254" cy="1642641"/>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BC49FDA-FF9C-C677-69AB-5E0BEB54B0A5}"/>
              </a:ext>
            </a:extLst>
          </p:cNvPr>
          <p:cNvSpPr/>
          <p:nvPr/>
        </p:nvSpPr>
        <p:spPr>
          <a:xfrm>
            <a:off x="2442712" y="3333329"/>
            <a:ext cx="4462585" cy="589548"/>
          </a:xfrm>
          <a:prstGeom prst="rect">
            <a:avLst/>
          </a:prstGeom>
          <a:solidFill>
            <a:schemeClr val="tx1">
              <a:lumMod val="65000"/>
              <a:lumOff val="35000"/>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FA0A8A8-38F4-39EC-AA86-ACA0746E32BE}"/>
              </a:ext>
            </a:extLst>
          </p:cNvPr>
          <p:cNvSpPr/>
          <p:nvPr/>
        </p:nvSpPr>
        <p:spPr>
          <a:xfrm>
            <a:off x="4277503" y="5565518"/>
            <a:ext cx="5255587" cy="467032"/>
          </a:xfrm>
          <a:prstGeom prst="rect">
            <a:avLst/>
          </a:prstGeom>
          <a:solidFill>
            <a:schemeClr val="accent2">
              <a:alpha val="5556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5078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10" name="Title 1">
            <a:extLst>
              <a:ext uri="{FF2B5EF4-FFF2-40B4-BE49-F238E27FC236}">
                <a16:creationId xmlns:a16="http://schemas.microsoft.com/office/drawing/2014/main" id="{B4E9DED2-001A-457C-6B66-8CC3E9A804A1}"/>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sp>
        <p:nvSpPr>
          <p:cNvPr id="13" name="Title 1">
            <a:extLst>
              <a:ext uri="{FF2B5EF4-FFF2-40B4-BE49-F238E27FC236}">
                <a16:creationId xmlns:a16="http://schemas.microsoft.com/office/drawing/2014/main" id="{B560ACB9-5697-9D7B-9933-4298019C6403}"/>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3561437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934282" y="1550855"/>
            <a:ext cx="7073530" cy="5307145"/>
          </a:xfrm>
          <a:prstGeom prst="rect">
            <a:avLst/>
          </a:prstGeom>
        </p:spPr>
      </p:pic>
      <p:sp>
        <p:nvSpPr>
          <p:cNvPr id="3" name="Title 1">
            <a:extLst>
              <a:ext uri="{FF2B5EF4-FFF2-40B4-BE49-F238E27FC236}">
                <a16:creationId xmlns:a16="http://schemas.microsoft.com/office/drawing/2014/main" id="{F1D76992-D685-BDED-204E-12CF8A119FEC}"/>
              </a:ext>
            </a:extLst>
          </p:cNvPr>
          <p:cNvSpPr txBox="1">
            <a:spLocks/>
          </p:cNvSpPr>
          <p:nvPr/>
        </p:nvSpPr>
        <p:spPr>
          <a:xfrm>
            <a:off x="9195881" y="2824583"/>
            <a:ext cx="2957209"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Human births by day in the US </a:t>
            </a:r>
          </a:p>
          <a:p>
            <a:r>
              <a:rPr lang="en-US" sz="3000" dirty="0">
                <a:latin typeface="+mn-lt"/>
              </a:rPr>
              <a:t>(1969-1988)</a:t>
            </a:r>
          </a:p>
        </p:txBody>
      </p:sp>
      <p:pic>
        <p:nvPicPr>
          <p:cNvPr id="5" name="Picture 4" descr="Chart, scatter chart&#10;&#10;Description automatically generated">
            <a:extLst>
              <a:ext uri="{FF2B5EF4-FFF2-40B4-BE49-F238E27FC236}">
                <a16:creationId xmlns:a16="http://schemas.microsoft.com/office/drawing/2014/main" id="{53AC0FB5-41CA-F0C1-AD35-358A79662296}"/>
              </a:ext>
            </a:extLst>
          </p:cNvPr>
          <p:cNvPicPr>
            <a:picLocks noChangeAspect="1"/>
          </p:cNvPicPr>
          <p:nvPr/>
        </p:nvPicPr>
        <p:blipFill>
          <a:blip r:embed="rId4"/>
          <a:stretch>
            <a:fillRect/>
          </a:stretch>
        </p:blipFill>
        <p:spPr>
          <a:xfrm>
            <a:off x="1940766" y="1496573"/>
            <a:ext cx="7073530" cy="5307145"/>
          </a:xfrm>
          <a:prstGeom prst="rect">
            <a:avLst/>
          </a:prstGeom>
        </p:spPr>
      </p:pic>
      <p:sp>
        <p:nvSpPr>
          <p:cNvPr id="12" name="Title 1">
            <a:extLst>
              <a:ext uri="{FF2B5EF4-FFF2-40B4-BE49-F238E27FC236}">
                <a16:creationId xmlns:a16="http://schemas.microsoft.com/office/drawing/2014/main" id="{F338A0BF-CC3F-E4EF-67BA-4217CD0B11CD}"/>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978945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6926094" y="6387685"/>
            <a:ext cx="5289011" cy="430887"/>
          </a:xfrm>
          <a:prstGeom prst="rect">
            <a:avLst/>
          </a:prstGeom>
        </p:spPr>
        <p:txBody>
          <a:bodyPr wrap="square">
            <a:spAutoFit/>
          </a:bodyPr>
          <a:lstStyle/>
          <a:p>
            <a:pPr algn="ctr"/>
            <a:r>
              <a:rPr lang="en-US" sz="2200" dirty="0"/>
              <a:t>Martinez-Bakker et al. 2014. </a:t>
            </a:r>
            <a:r>
              <a:rPr lang="en-US" sz="2200" i="1" dirty="0"/>
              <a:t>Proc Roy Soc B.</a:t>
            </a:r>
          </a:p>
        </p:txBody>
      </p:sp>
      <p:pic>
        <p:nvPicPr>
          <p:cNvPr id="7" name="Main graphic">
            <a:extLst>
              <a:ext uri="{FF2B5EF4-FFF2-40B4-BE49-F238E27FC236}">
                <a16:creationId xmlns:a16="http://schemas.microsoft.com/office/drawing/2014/main" id="{794CAF15-990D-7973-3EA7-8AD87881E702}"/>
              </a:ext>
            </a:extLst>
          </p:cNvPr>
          <p:cNvPicPr/>
          <p:nvPr/>
        </p:nvPicPr>
        <p:blipFill>
          <a:blip r:embed="rId3"/>
          <a:stretch/>
        </p:blipFill>
        <p:spPr>
          <a:xfrm>
            <a:off x="1309888" y="1690688"/>
            <a:ext cx="5014864" cy="4838343"/>
          </a:xfrm>
          <a:prstGeom prst="rect">
            <a:avLst/>
          </a:prstGeom>
          <a:ln>
            <a:noFill/>
          </a:ln>
        </p:spPr>
      </p:pic>
      <p:sp>
        <p:nvSpPr>
          <p:cNvPr id="5" name="Title 1">
            <a:extLst>
              <a:ext uri="{FF2B5EF4-FFF2-40B4-BE49-F238E27FC236}">
                <a16:creationId xmlns:a16="http://schemas.microsoft.com/office/drawing/2014/main" id="{36ACD522-6952-E74D-2AF9-4AB7842BC590}"/>
              </a:ext>
            </a:extLst>
          </p:cNvPr>
          <p:cNvSpPr txBox="1">
            <a:spLocks/>
          </p:cNvSpPr>
          <p:nvPr/>
        </p:nvSpPr>
        <p:spPr>
          <a:xfrm>
            <a:off x="7704307" y="2175913"/>
            <a:ext cx="4098588" cy="25061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Many populations (including human) are better approximated by an assumption of a continuous birth rate</a:t>
            </a:r>
          </a:p>
        </p:txBody>
      </p:sp>
      <p:sp>
        <p:nvSpPr>
          <p:cNvPr id="9" name="Title 1">
            <a:extLst>
              <a:ext uri="{FF2B5EF4-FFF2-40B4-BE49-F238E27FC236}">
                <a16:creationId xmlns:a16="http://schemas.microsoft.com/office/drawing/2014/main" id="{EFFDC329-7F59-CF8A-71C4-33C41BE73617}"/>
              </a:ext>
            </a:extLst>
          </p:cNvPr>
          <p:cNvSpPr>
            <a:spLocks noGrp="1"/>
          </p:cNvSpPr>
          <p:nvPr>
            <p:ph type="title"/>
          </p:nvPr>
        </p:nvSpPr>
        <p:spPr>
          <a:xfrm>
            <a:off x="369651" y="365125"/>
            <a:ext cx="10984149" cy="1325563"/>
          </a:xfrm>
        </p:spPr>
        <p:txBody>
          <a:bodyPr/>
          <a:lstStyle/>
          <a:p>
            <a:r>
              <a:rPr lang="en-US" dirty="0"/>
              <a:t>Is discrete time realistic for population growth?</a:t>
            </a:r>
          </a:p>
        </p:txBody>
      </p:sp>
    </p:spTree>
    <p:extLst>
      <p:ext uri="{BB962C8B-B14F-4D97-AF65-F5344CB8AC3E}">
        <p14:creationId xmlns:p14="http://schemas.microsoft.com/office/powerpoint/2010/main" val="2531638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41975" y="1364792"/>
            <a:ext cx="2159566" cy="369332"/>
          </a:xfrm>
          <a:prstGeom prst="rect">
            <a:avLst/>
          </a:prstGeom>
        </p:spPr>
        <p:txBody>
          <a:bodyPr wrap="none">
            <a:spAutoFit/>
          </a:bodyPr>
          <a:lstStyle/>
          <a:p>
            <a:r>
              <a:rPr lang="en-US" b="1" dirty="0">
                <a:effectLst/>
                <a:latin typeface="Helvetica" pitchFamily="2" charset="0"/>
              </a:rPr>
              <a:t>Geometric growth</a:t>
            </a:r>
          </a:p>
        </p:txBody>
      </p:sp>
      <p:sp>
        <p:nvSpPr>
          <p:cNvPr id="9" name="Rectangle 8">
            <a:extLst>
              <a:ext uri="{FF2B5EF4-FFF2-40B4-BE49-F238E27FC236}">
                <a16:creationId xmlns:a16="http://schemas.microsoft.com/office/drawing/2014/main" id="{8712BB9A-9225-0AD9-B9E9-C04AD2B2646C}"/>
              </a:ext>
            </a:extLst>
          </p:cNvPr>
          <p:cNvSpPr/>
          <p:nvPr/>
        </p:nvSpPr>
        <p:spPr>
          <a:xfrm>
            <a:off x="492171" y="6108702"/>
            <a:ext cx="6077354"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2000"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7" name="Rectangle 16">
            <a:extLst>
              <a:ext uri="{FF2B5EF4-FFF2-40B4-BE49-F238E27FC236}">
                <a16:creationId xmlns:a16="http://schemas.microsoft.com/office/drawing/2014/main" id="{350A2FC6-5173-C0DE-BD30-04B455BC4FE2}"/>
              </a:ext>
            </a:extLst>
          </p:cNvPr>
          <p:cNvSpPr/>
          <p:nvPr/>
        </p:nvSpPr>
        <p:spPr>
          <a:xfrm>
            <a:off x="6359342" y="4723616"/>
            <a:ext cx="920445" cy="369332"/>
          </a:xfrm>
          <a:prstGeom prst="rect">
            <a:avLst/>
          </a:prstGeom>
        </p:spPr>
        <p:txBody>
          <a:bodyPr wrap="none">
            <a:spAutoFit/>
          </a:bodyPr>
          <a:lstStyle/>
          <a:p>
            <a:pPr algn="ctr"/>
            <a:r>
              <a:rPr lang="en-US" dirty="0">
                <a:solidFill>
                  <a:srgbClr val="C82506"/>
                </a:solidFill>
                <a:effectLst/>
                <a:latin typeface="Gill Sans" panose="020B0502020104020203" pitchFamily="34" charset="-79"/>
                <a:cs typeface="Gill Sans" panose="020B0502020104020203" pitchFamily="34" charset="-79"/>
              </a:rPr>
              <a:t>!as t</a:t>
            </a:r>
            <a:r>
              <a:rPr lang="en-US" dirty="0">
                <a:solidFill>
                  <a:srgbClr val="C82506"/>
                </a:solidFill>
                <a:effectLst/>
                <a:latin typeface="Lucida Grande" panose="020B0600040502020204" pitchFamily="34" charset="0"/>
                <a:cs typeface="Gill Sans" panose="020B0502020104020203" pitchFamily="34" charset="-79"/>
              </a:rPr>
              <a:t>→</a:t>
            </a:r>
            <a:r>
              <a:rPr lang="en-US" dirty="0">
                <a:solidFill>
                  <a:srgbClr val="C82506"/>
                </a:solidFill>
                <a:effectLst/>
                <a:latin typeface="Gill Sans" panose="020B0502020104020203" pitchFamily="34" charset="-79"/>
                <a:cs typeface="Gill Sans" panose="020B0502020104020203" pitchFamily="34" charset="-79"/>
              </a:rPr>
              <a:t>0</a:t>
            </a: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Gill Sans" panose="020B0502020104020203" pitchFamily="34" charset="-79"/>
                <a:cs typeface="Gill Sans" panose="020B0502020104020203" pitchFamily="34" charset="-79"/>
              </a:rPr>
              <a:t>dN</a:t>
            </a:r>
            <a:r>
              <a:rPr lang="en-US" dirty="0">
                <a:solidFill>
                  <a:srgbClr val="FF0000"/>
                </a:solidFill>
                <a:effectLst/>
                <a:latin typeface="Gill Sans" panose="020B0502020104020203" pitchFamily="34" charset="-79"/>
                <a:cs typeface="Gill Sans" panose="020B0502020104020203" pitchFamily="34" charset="-79"/>
              </a:rPr>
              <a:t>(t)/dt= </a:t>
            </a:r>
            <a:r>
              <a:rPr lang="en-US" dirty="0" err="1">
                <a:solidFill>
                  <a:srgbClr val="FF0000"/>
                </a:solidFill>
                <a:effectLst/>
                <a:latin typeface="Gill Sans" panose="020B0502020104020203" pitchFamily="34" charset="-79"/>
                <a:cs typeface="Gill Sans" panose="020B0502020104020203" pitchFamily="34" charset="-79"/>
              </a:rPr>
              <a:t>rN</a:t>
            </a:r>
            <a:r>
              <a:rPr lang="en-US" dirty="0">
                <a:solidFill>
                  <a:srgbClr val="FF0000"/>
                </a:solidFill>
                <a:effectLst/>
                <a:latin typeface="Gill Sans" panose="020B0502020104020203" pitchFamily="34" charset="-79"/>
                <a:cs typeface="Gill Sans" panose="020B0502020104020203" pitchFamily="34" charset="-79"/>
              </a:rPr>
              <a:t>(t)</a:t>
            </a: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0" name="Rectangle 19">
            <a:extLst>
              <a:ext uri="{FF2B5EF4-FFF2-40B4-BE49-F238E27FC236}">
                <a16:creationId xmlns:a16="http://schemas.microsoft.com/office/drawing/2014/main" id="{08D31B53-CB24-E395-F56B-ACEF5F787705}"/>
              </a:ext>
            </a:extLst>
          </p:cNvPr>
          <p:cNvSpPr/>
          <p:nvPr/>
        </p:nvSpPr>
        <p:spPr>
          <a:xfrm>
            <a:off x="3309572" y="1380115"/>
            <a:ext cx="5852884" cy="369332"/>
          </a:xfrm>
          <a:prstGeom prst="rect">
            <a:avLst/>
          </a:prstGeom>
        </p:spPr>
        <p:txBody>
          <a:bodyPr wrap="none">
            <a:spAutoFit/>
          </a:bodyPr>
          <a:lstStyle/>
          <a:p>
            <a:r>
              <a:rPr lang="en-US" b="1" dirty="0">
                <a:effectLst/>
                <a:latin typeface="Helvetica" pitchFamily="2" charset="0"/>
              </a:rPr>
              <a:t>Exponential growth is measured in </a:t>
            </a:r>
            <a:r>
              <a:rPr lang="en-US" b="1" u="sng" dirty="0">
                <a:effectLst/>
                <a:latin typeface="Helvetica" pitchFamily="2" charset="0"/>
              </a:rPr>
              <a:t>continuous</a:t>
            </a:r>
            <a:r>
              <a:rPr lang="en-US" b="1" dirty="0">
                <a:effectLst/>
                <a:latin typeface="Helvetica" pitchFamily="2" charset="0"/>
              </a:rPr>
              <a:t> time</a:t>
            </a:r>
          </a:p>
        </p:txBody>
      </p:sp>
      <p:sp>
        <p:nvSpPr>
          <p:cNvPr id="21" name="Rectangle 20">
            <a:extLst>
              <a:ext uri="{FF2B5EF4-FFF2-40B4-BE49-F238E27FC236}">
                <a16:creationId xmlns:a16="http://schemas.microsoft.com/office/drawing/2014/main" id="{06F094E0-2416-A7F2-39BB-B266E8E54106}"/>
              </a:ext>
            </a:extLst>
          </p:cNvPr>
          <p:cNvSpPr/>
          <p:nvPr/>
        </p:nvSpPr>
        <p:spPr>
          <a:xfrm>
            <a:off x="5900725" y="6082681"/>
            <a:ext cx="6077354" cy="707886"/>
          </a:xfrm>
          <a:prstGeom prst="rect">
            <a:avLst/>
          </a:prstGeom>
        </p:spPr>
        <p:txBody>
          <a:bodyPr wrap="square">
            <a:spAutoFit/>
          </a:bodyPr>
          <a:lstStyle/>
          <a:p>
            <a:pPr algn="ctr"/>
            <a:r>
              <a:rPr lang="en-US" sz="4000"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dirty="0">
                <a:solidFill>
                  <a:srgbClr val="000000"/>
                </a:solidFill>
                <a:effectLst/>
                <a:latin typeface="Helvetica Light" panose="020B0403020202020204" pitchFamily="34" charset="0"/>
              </a:rPr>
              <a:t>=intrinsic </a:t>
            </a:r>
            <a:r>
              <a:rPr lang="en-US" sz="2000" dirty="0">
                <a:solidFill>
                  <a:srgbClr val="000000"/>
                </a:solidFill>
                <a:latin typeface="Helvetica Light" panose="020B0403020202020204" pitchFamily="34" charset="0"/>
              </a:rPr>
              <a:t>(instantaneous)</a:t>
            </a:r>
            <a:r>
              <a:rPr lang="en-US" sz="2000" dirty="0">
                <a:solidFill>
                  <a:srgbClr val="000000"/>
                </a:solidFill>
                <a:effectLst/>
                <a:latin typeface="Helvetica Light" panose="020B0403020202020204" pitchFamily="34" charset="0"/>
              </a:rPr>
              <a:t> rate </a:t>
            </a:r>
            <a:r>
              <a:rPr lang="en-US" sz="2000" dirty="0">
                <a:solidFill>
                  <a:srgbClr val="000000"/>
                </a:solidFill>
                <a:latin typeface="Helvetica Light" panose="020B0403020202020204" pitchFamily="34" charset="0"/>
              </a:rPr>
              <a:t>of increase</a:t>
            </a:r>
            <a:endParaRPr lang="en-US" sz="2000" dirty="0">
              <a:solidFill>
                <a:srgbClr val="000000"/>
              </a:solidFill>
              <a:effectLst/>
              <a:latin typeface="Helvetica Light" panose="020B0403020202020204" pitchFamily="34" charset="0"/>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88FD993-2C64-50BC-8BCF-A89EB4EDBF68}"/>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5" name="Rectangle 14">
                <a:extLst>
                  <a:ext uri="{FF2B5EF4-FFF2-40B4-BE49-F238E27FC236}">
                    <a16:creationId xmlns:a16="http://schemas.microsoft.com/office/drawing/2014/main" id="{388FD993-2C64-50BC-8BCF-A89EB4EDBF68}"/>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Tree>
    <p:extLst>
      <p:ext uri="{BB962C8B-B14F-4D97-AF65-F5344CB8AC3E}">
        <p14:creationId xmlns:p14="http://schemas.microsoft.com/office/powerpoint/2010/main" val="3932368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16" name="Rectangle 15">
            <a:extLst>
              <a:ext uri="{FF2B5EF4-FFF2-40B4-BE49-F238E27FC236}">
                <a16:creationId xmlns:a16="http://schemas.microsoft.com/office/drawing/2014/main" id="{C2724AED-D22B-9898-DE18-C2E5E9946A8F}"/>
              </a:ext>
            </a:extLst>
          </p:cNvPr>
          <p:cNvSpPr/>
          <p:nvPr/>
        </p:nvSpPr>
        <p:spPr>
          <a:xfrm>
            <a:off x="4336598" y="2529191"/>
            <a:ext cx="3095334" cy="4328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4479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940EAEF4-BB69-07AE-0095-2FE4C529D903}"/>
              </a:ext>
            </a:extLst>
          </p:cNvPr>
          <p:cNvSpPr/>
          <p:nvPr/>
        </p:nvSpPr>
        <p:spPr>
          <a:xfrm>
            <a:off x="4336598" y="3429000"/>
            <a:ext cx="3095334"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2454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66CDDB66-2D5A-2E53-49CD-DC417889BD16}"/>
              </a:ext>
            </a:extLst>
          </p:cNvPr>
          <p:cNvSpPr/>
          <p:nvPr/>
        </p:nvSpPr>
        <p:spPr>
          <a:xfrm>
            <a:off x="4336598" y="4241260"/>
            <a:ext cx="3095334" cy="261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933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a:t>
            </a:r>
            <a:r>
              <a:rPr lang="en-US" baseline="30000" dirty="0">
                <a:solidFill>
                  <a:srgbClr val="000000"/>
                </a:solidFill>
                <a:effectLst/>
                <a:latin typeface="Helvetica" pitchFamily="2" charset="0"/>
                <a:cs typeface="Gill Sans" panose="020B0502020104020203" pitchFamily="34" charset="-79"/>
              </a:rPr>
              <a:t>  </a:t>
            </a:r>
            <a:r>
              <a:rPr lang="en-US" dirty="0">
                <a:solidFill>
                  <a:srgbClr val="000000"/>
                </a:solidFill>
                <a:effectLst/>
                <a:latin typeface="Helvetica" pitchFamily="2" charset="0"/>
                <a:cs typeface="Gill Sans" panose="020B0502020104020203" pitchFamily="34" charset="-79"/>
              </a:rPr>
              <a:t>= N(0)</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endParaRPr lang="en-US" dirty="0">
              <a:solidFill>
                <a:srgbClr val="00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2" name="Rectangle 1">
            <a:extLst>
              <a:ext uri="{FF2B5EF4-FFF2-40B4-BE49-F238E27FC236}">
                <a16:creationId xmlns:a16="http://schemas.microsoft.com/office/drawing/2014/main" id="{0822A528-3DB9-1B77-1B29-19A3CE362F31}"/>
              </a:ext>
            </a:extLst>
          </p:cNvPr>
          <p:cNvSpPr/>
          <p:nvPr/>
        </p:nvSpPr>
        <p:spPr>
          <a:xfrm>
            <a:off x="4336598" y="5071132"/>
            <a:ext cx="3095334" cy="1786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212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grpSp>
        <p:nvGrpSpPr>
          <p:cNvPr id="5" name="Group 4">
            <a:extLst>
              <a:ext uri="{FF2B5EF4-FFF2-40B4-BE49-F238E27FC236}">
                <a16:creationId xmlns:a16="http://schemas.microsoft.com/office/drawing/2014/main" id="{A2DCE062-A637-AA58-6AB2-AA3B674C55E7}"/>
              </a:ext>
            </a:extLst>
          </p:cNvPr>
          <p:cNvGrpSpPr/>
          <p:nvPr/>
        </p:nvGrpSpPr>
        <p:grpSpPr>
          <a:xfrm>
            <a:off x="8918018" y="293005"/>
            <a:ext cx="2986577" cy="1200329"/>
            <a:chOff x="1634042" y="2454642"/>
            <a:chExt cx="5894468" cy="2542201"/>
          </a:xfrm>
        </p:grpSpPr>
        <p:sp>
          <p:nvSpPr>
            <p:cNvPr id="6" name="Rectangle 5">
              <a:extLst>
                <a:ext uri="{FF2B5EF4-FFF2-40B4-BE49-F238E27FC236}">
                  <a16:creationId xmlns:a16="http://schemas.microsoft.com/office/drawing/2014/main" id="{B06584C8-CEC7-1842-A9FF-A3659F561B97}"/>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7" name="Curved Connector 6">
              <a:extLst>
                <a:ext uri="{FF2B5EF4-FFF2-40B4-BE49-F238E27FC236}">
                  <a16:creationId xmlns:a16="http://schemas.microsoft.com/office/drawing/2014/main" id="{7C605694-1C10-454A-ECD1-A515D37079C7}"/>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59FE05E-EAAA-BDE3-2F32-3CDBE3B7AA58}"/>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9" name="Curved Connector 8">
              <a:extLst>
                <a:ext uri="{FF2B5EF4-FFF2-40B4-BE49-F238E27FC236}">
                  <a16:creationId xmlns:a16="http://schemas.microsoft.com/office/drawing/2014/main" id="{40113115-1B33-0DFC-A23B-25DB2C4ACBDC}"/>
                </a:ext>
              </a:extLst>
            </p:cNvPr>
            <p:cNvCxnSpPr>
              <a:cxnSpLocks/>
              <a:stCxn id="6"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04D4C11-54EE-DB1F-E320-3B63CBDD987D}"/>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4336598" y="1820434"/>
            <a:ext cx="2651760" cy="4401205"/>
          </a:xfrm>
          <a:prstGeom prst="rect">
            <a:avLst/>
          </a:prstGeom>
        </p:spPr>
        <p:txBody>
          <a:bodyPr wrap="square">
            <a:spAutoFit/>
          </a:bodyPr>
          <a:lstStyle/>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(t)/dt = </a:t>
            </a:r>
            <a:r>
              <a:rPr lang="en-US" dirty="0" err="1">
                <a:solidFill>
                  <a:srgbClr val="000000"/>
                </a:solidFill>
                <a:effectLst/>
                <a:latin typeface="Helvetica" pitchFamily="2" charset="0"/>
                <a:cs typeface="Gill Sans" panose="020B0502020104020203" pitchFamily="34" charset="-79"/>
              </a:rPr>
              <a:t>rN</a:t>
            </a:r>
            <a:r>
              <a:rPr lang="en-US" dirty="0">
                <a:solidFill>
                  <a:srgbClr val="000000"/>
                </a:solidFill>
                <a:effectLst/>
                <a:latin typeface="Helvetica" pitchFamily="2" charset="0"/>
                <a:cs typeface="Gill Sans" panose="020B0502020104020203" pitchFamily="34" charset="-79"/>
              </a:rPr>
              <a:t>(t)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Separation of variables: </a:t>
            </a:r>
            <a:endParaRPr lang="en-US" dirty="0">
              <a:solidFill>
                <a:srgbClr val="000000"/>
              </a:solidFill>
              <a:effectLst/>
              <a:latin typeface="Helvetica" pitchFamily="2" charset="0"/>
              <a:cs typeface="Gill Sans" panose="020B0502020104020203" pitchFamily="34" charset="-79"/>
            </a:endParaRPr>
          </a:p>
          <a:p>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r dt </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Integrate both sides: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 </a:t>
            </a:r>
            <a:r>
              <a:rPr lang="en-US" dirty="0" err="1">
                <a:solidFill>
                  <a:srgbClr val="000000"/>
                </a:solidFill>
                <a:effectLst/>
                <a:latin typeface="Helvetica" pitchFamily="2" charset="0"/>
                <a:cs typeface="Gill Sans" panose="020B0502020104020203" pitchFamily="34" charset="-79"/>
              </a:rPr>
              <a:t>dN</a:t>
            </a:r>
            <a:r>
              <a:rPr lang="en-US" dirty="0">
                <a:solidFill>
                  <a:srgbClr val="000000"/>
                </a:solidFill>
                <a:effectLst/>
                <a:latin typeface="Helvetica" pitchFamily="2" charset="0"/>
                <a:cs typeface="Gill Sans" panose="020B0502020104020203" pitchFamily="34" charset="-79"/>
              </a:rPr>
              <a:t>(t)/N(t) = ∫ r dt</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By definition: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log(N(t)) = rt + c</a:t>
            </a:r>
          </a:p>
          <a:p>
            <a:endParaRPr lang="en-US" sz="2500" dirty="0">
              <a:solidFill>
                <a:srgbClr val="000000"/>
              </a:solidFill>
              <a:effectLst/>
              <a:latin typeface="Helvetica" pitchFamily="2" charset="0"/>
              <a:cs typeface="Gill Sans" panose="020B0502020104020203" pitchFamily="34" charset="-79"/>
            </a:endParaRPr>
          </a:p>
          <a:p>
            <a:r>
              <a:rPr lang="en-US" i="1" dirty="0">
                <a:solidFill>
                  <a:srgbClr val="000000"/>
                </a:solidFill>
                <a:effectLst/>
                <a:latin typeface="Helvetica" pitchFamily="2" charset="0"/>
                <a:cs typeface="Gill Sans" panose="020B0502020104020203" pitchFamily="34" charset="-79"/>
              </a:rPr>
              <a:t>Take exponentials: </a:t>
            </a:r>
            <a:endParaRPr lang="en-US" dirty="0">
              <a:solidFill>
                <a:srgbClr val="000000"/>
              </a:solidFill>
              <a:effectLst/>
              <a:latin typeface="Helvetica" pitchFamily="2" charset="0"/>
              <a:cs typeface="Gill Sans" panose="020B0502020104020203" pitchFamily="34" charset="-79"/>
            </a:endParaRPr>
          </a:p>
          <a:p>
            <a:r>
              <a:rPr lang="en-US" dirty="0">
                <a:solidFill>
                  <a:srgbClr val="000000"/>
                </a:solidFill>
                <a:effectLst/>
                <a:latin typeface="Helvetica" pitchFamily="2" charset="0"/>
                <a:cs typeface="Gill Sans" panose="020B0502020104020203" pitchFamily="34" charset="-79"/>
              </a:rPr>
              <a:t>N(t) = </a:t>
            </a:r>
            <a:r>
              <a:rPr lang="en-US" dirty="0" err="1">
                <a:solidFill>
                  <a:srgbClr val="000000"/>
                </a:solidFill>
                <a:effectLst/>
                <a:latin typeface="Helvetica" pitchFamily="2" charset="0"/>
                <a:cs typeface="Gill Sans" panose="020B0502020104020203" pitchFamily="34" charset="-79"/>
              </a:rPr>
              <a:t>e</a:t>
            </a:r>
            <a:r>
              <a:rPr lang="en-US" baseline="30000" dirty="0" err="1">
                <a:solidFill>
                  <a:srgbClr val="000000"/>
                </a:solidFill>
                <a:effectLst/>
                <a:latin typeface="Helvetica" pitchFamily="2" charset="0"/>
                <a:cs typeface="Gill Sans" panose="020B0502020104020203" pitchFamily="34" charset="-79"/>
              </a:rPr>
              <a:t>rt</a:t>
            </a:r>
            <a:r>
              <a:rPr lang="en-US" baseline="30000" dirty="0">
                <a:solidFill>
                  <a:srgbClr val="000000"/>
                </a:solidFill>
                <a:effectLst/>
                <a:latin typeface="Helvetica" pitchFamily="2" charset="0"/>
                <a:cs typeface="Gill Sans" panose="020B0502020104020203" pitchFamily="34" charset="-79"/>
              </a:rPr>
              <a:t> + c </a:t>
            </a:r>
            <a:r>
              <a:rPr lang="en-US" dirty="0">
                <a:solidFill>
                  <a:srgbClr val="000000"/>
                </a:solidFill>
                <a:effectLst/>
                <a:latin typeface="Helvetica" pitchFamily="2" charset="0"/>
                <a:cs typeface="Gill Sans" panose="020B0502020104020203" pitchFamily="34" charset="-79"/>
              </a:rPr>
              <a:t>= Ce</a:t>
            </a:r>
            <a:r>
              <a:rPr lang="en-US" baseline="30000" dirty="0">
                <a:solidFill>
                  <a:srgbClr val="000000"/>
                </a:solidFill>
                <a:effectLst/>
                <a:latin typeface="Helvetica" pitchFamily="2" charset="0"/>
                <a:cs typeface="Gill Sans" panose="020B0502020104020203" pitchFamily="34" charset="-79"/>
              </a:rPr>
              <a:t>rt </a:t>
            </a:r>
            <a:endParaRPr lang="en-US" dirty="0">
              <a:solidFill>
                <a:srgbClr val="000000"/>
              </a:solidFill>
              <a:effectLst/>
              <a:latin typeface="Helvetica" pitchFamily="2" charset="0"/>
              <a:cs typeface="Gill Sans" panose="020B0502020104020203" pitchFamily="34" charset="-79"/>
            </a:endParaRPr>
          </a:p>
          <a:p>
            <a:r>
              <a:rPr lang="en-US" dirty="0">
                <a:solidFill>
                  <a:srgbClr val="FF0000"/>
                </a:solidFill>
                <a:effectLst/>
                <a:latin typeface="Helvetica" pitchFamily="2" charset="0"/>
                <a:cs typeface="Gill Sans" panose="020B0502020104020203" pitchFamily="34" charset="-79"/>
              </a:rPr>
              <a:t>N(t)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N(0)</a:t>
            </a:r>
            <a:r>
              <a:rPr lang="en-US" dirty="0" err="1">
                <a:solidFill>
                  <a:srgbClr val="FF0000"/>
                </a:solidFill>
                <a:effectLst/>
                <a:latin typeface="Helvetica" pitchFamily="2" charset="0"/>
                <a:cs typeface="Gill Sans" panose="020B0502020104020203" pitchFamily="34" charset="-79"/>
              </a:rPr>
              <a:t>e</a:t>
            </a:r>
            <a:r>
              <a:rPr lang="en-US" baseline="30000" dirty="0" err="1">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Tree>
    <p:extLst>
      <p:ext uri="{BB962C8B-B14F-4D97-AF65-F5344CB8AC3E}">
        <p14:creationId xmlns:p14="http://schemas.microsoft.com/office/powerpoint/2010/main" val="2710700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456689" y="3075057"/>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3"/>
          <a:stretch>
            <a:fillRect/>
          </a:stretch>
        </p:blipFill>
        <p:spPr>
          <a:xfrm>
            <a:off x="141975" y="1786867"/>
            <a:ext cx="2049911" cy="3284266"/>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92577" y="5343696"/>
            <a:ext cx="4572000" cy="1200329"/>
          </a:xfrm>
          <a:prstGeom prst="rect">
            <a:avLst/>
          </a:prstGeom>
        </p:spPr>
        <p:txBody>
          <a:bodyPr>
            <a:spAutoFit/>
          </a:bodyPr>
          <a:lstStyle/>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1</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r>
              <a:rPr lang="en-US" dirty="0">
                <a:solidFill>
                  <a:srgbClr val="000000"/>
                </a:solidFill>
                <a:effectLst/>
                <a:latin typeface="Gill Sans" panose="020B0502020104020203" pitchFamily="34" charset="-79"/>
                <a:cs typeface="Gill Sans" panose="020B0502020104020203" pitchFamily="34" charset="-79"/>
              </a:rPr>
              <a:t>]=</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2</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 </a:t>
            </a:r>
            <a:r>
              <a:rPr lang="en-US" dirty="0">
                <a:solidFill>
                  <a:srgbClr val="000000"/>
                </a:solidFill>
                <a:effectLst/>
                <a:latin typeface="STIXGeneral" pitchFamily="2" charset="2"/>
                <a:cs typeface="Gill Sans" panose="020B0502020104020203" pitchFamily="34" charset="-79"/>
              </a:rPr>
              <a:t>𝜆</a:t>
            </a:r>
            <a:r>
              <a:rPr lang="en-US" baseline="30000" dirty="0">
                <a:solidFill>
                  <a:srgbClr val="000000"/>
                </a:solidFill>
                <a:effectLst/>
                <a:latin typeface="Gill Sans" panose="020B0502020104020203" pitchFamily="34" charset="-79"/>
                <a:cs typeface="Gill Sans" panose="020B0502020104020203" pitchFamily="34" charset="-79"/>
              </a:rPr>
              <a:t>3</a:t>
            </a:r>
            <a:r>
              <a:rPr lang="en-US" dirty="0">
                <a:solidFill>
                  <a:srgbClr val="000000"/>
                </a:solidFill>
                <a:effectLst/>
                <a:latin typeface="Gill Sans" panose="020B0502020104020203" pitchFamily="34" charset="-79"/>
                <a:cs typeface="Gill Sans" panose="020B0502020104020203" pitchFamily="34" charset="-79"/>
              </a:rPr>
              <a:t>N</a:t>
            </a:r>
            <a:r>
              <a:rPr lang="en-US" baseline="-25000" dirty="0">
                <a:solidFill>
                  <a:srgbClr val="000000"/>
                </a:solidFill>
                <a:effectLst/>
                <a:latin typeface="Gill Sans" panose="020B0502020104020203" pitchFamily="34" charset="-79"/>
                <a:cs typeface="Gill Sans" panose="020B0502020104020203" pitchFamily="34" charset="-79"/>
              </a:rPr>
              <a:t>0</a:t>
            </a:r>
            <a:endParaRPr lang="en-US" dirty="0">
              <a:solidFill>
                <a:srgbClr val="000000"/>
              </a:solidFill>
              <a:effectLst/>
              <a:latin typeface="Gill Sans" panose="020B0502020104020203" pitchFamily="34" charset="-79"/>
              <a:cs typeface="Gill Sans" panose="020B0502020104020203" pitchFamily="34" charset="-79"/>
            </a:endParaRPr>
          </a:p>
          <a:p>
            <a:r>
              <a:rPr lang="en-US" dirty="0" err="1">
                <a:solidFill>
                  <a:srgbClr val="FF0000"/>
                </a:solidFill>
                <a:effectLst/>
                <a:latin typeface="Gill Sans" panose="020B0502020104020203" pitchFamily="34" charset="-79"/>
                <a:cs typeface="Gill Sans" panose="020B0502020104020203" pitchFamily="34" charset="-79"/>
              </a:rPr>
              <a:t>N</a:t>
            </a:r>
            <a:r>
              <a:rPr lang="en-US" baseline="-25000" dirty="0" err="1">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 </a:t>
            </a:r>
            <a:r>
              <a:rPr lang="en-US" dirty="0">
                <a:solidFill>
                  <a:srgbClr val="FF0000"/>
                </a:solidFill>
                <a:effectLst/>
                <a:latin typeface="STIXGeneral" pitchFamily="2" charset="2"/>
                <a:cs typeface="Gill Sans" panose="020B0502020104020203" pitchFamily="34" charset="-79"/>
              </a:rPr>
              <a:t>𝜆</a:t>
            </a:r>
            <a:r>
              <a:rPr lang="en-US" baseline="30000" dirty="0">
                <a:solidFill>
                  <a:srgbClr val="FF0000"/>
                </a:solidFill>
                <a:effectLst/>
                <a:latin typeface="Gill Sans" panose="020B0502020104020203" pitchFamily="34" charset="-79"/>
                <a:cs typeface="Gill Sans" panose="020B0502020104020203" pitchFamily="34" charset="-79"/>
              </a:rPr>
              <a:t>t</a:t>
            </a:r>
            <a:r>
              <a:rPr lang="en-US" dirty="0">
                <a:solidFill>
                  <a:srgbClr val="FF0000"/>
                </a:solidFill>
                <a:effectLst/>
                <a:latin typeface="Gill Sans" panose="020B0502020104020203" pitchFamily="34" charset="-79"/>
                <a:cs typeface="Gill Sans" panose="020B0502020104020203" pitchFamily="34" charset="-79"/>
              </a:rPr>
              <a:t>N</a:t>
            </a:r>
            <a:r>
              <a:rPr lang="en-US" baseline="-25000" dirty="0">
                <a:solidFill>
                  <a:srgbClr val="FF0000"/>
                </a:solidFill>
                <a:effectLst/>
                <a:latin typeface="Gill Sans" panose="020B0502020104020203" pitchFamily="34" charset="-79"/>
                <a:cs typeface="Gill Sans" panose="020B0502020104020203" pitchFamily="34" charset="-79"/>
              </a:rPr>
              <a:t>0</a:t>
            </a:r>
            <a:endParaRPr lang="en-US"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8712BB9A-9225-0AD9-B9E9-C04AD2B2646C}"/>
              </a:ext>
            </a:extLst>
          </p:cNvPr>
          <p:cNvSpPr/>
          <p:nvPr/>
        </p:nvSpPr>
        <p:spPr>
          <a:xfrm>
            <a:off x="443494" y="5836139"/>
            <a:ext cx="6077354" cy="707886"/>
          </a:xfrm>
          <a:prstGeom prst="rect">
            <a:avLst/>
          </a:prstGeom>
        </p:spPr>
        <p:txBody>
          <a:bodyPr wrap="square">
            <a:spAutoFit/>
          </a:bodyPr>
          <a:lstStyle/>
          <a:p>
            <a:pPr algn="ctr"/>
            <a:r>
              <a:rPr lang="en-US" sz="4000" b="1" dirty="0">
                <a:solidFill>
                  <a:srgbClr val="FF0000"/>
                </a:solidFill>
                <a:latin typeface="Helvetica" pitchFamily="2" charset="0"/>
                <a:sym typeface="Symbol" pitchFamily="2" charset="2"/>
              </a:rPr>
              <a:t></a:t>
            </a:r>
            <a:r>
              <a:rPr lang="en-US" sz="2000" b="1" dirty="0">
                <a:solidFill>
                  <a:srgbClr val="000000"/>
                </a:solidFill>
                <a:effectLst/>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8918018" y="293005"/>
            <a:ext cx="2986577" cy="1200329"/>
            <a:chOff x="1634042" y="2454642"/>
            <a:chExt cx="5894468"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634042" y="2454642"/>
              <a:ext cx="1510622" cy="548953"/>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838357" y="3251264"/>
              <a:ext cx="1690153" cy="548953"/>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4"/>
          <a:stretch>
            <a:fillRect/>
          </a:stretch>
        </p:blipFill>
        <p:spPr>
          <a:xfrm>
            <a:off x="4336598" y="1915647"/>
            <a:ext cx="2049911" cy="3169418"/>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3271331" y="3267464"/>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17" name="Rectangle 16">
            <a:extLst>
              <a:ext uri="{FF2B5EF4-FFF2-40B4-BE49-F238E27FC236}">
                <a16:creationId xmlns:a16="http://schemas.microsoft.com/office/drawing/2014/main" id="{350A2FC6-5173-C0DE-BD30-04B455BC4FE2}"/>
              </a:ext>
            </a:extLst>
          </p:cNvPr>
          <p:cNvSpPr/>
          <p:nvPr/>
        </p:nvSpPr>
        <p:spPr>
          <a:xfrm>
            <a:off x="6359342" y="4723616"/>
            <a:ext cx="920445" cy="369332"/>
          </a:xfrm>
          <a:prstGeom prst="rect">
            <a:avLst/>
          </a:prstGeom>
        </p:spPr>
        <p:txBody>
          <a:bodyPr wrap="none">
            <a:spAutoFit/>
          </a:bodyPr>
          <a:lstStyle/>
          <a:p>
            <a:pPr algn="ctr"/>
            <a:r>
              <a:rPr lang="en-US" dirty="0">
                <a:solidFill>
                  <a:srgbClr val="C82506"/>
                </a:solidFill>
                <a:effectLst/>
                <a:latin typeface="Gill Sans" panose="020B0502020104020203" pitchFamily="34" charset="-79"/>
                <a:cs typeface="Gill Sans" panose="020B0502020104020203" pitchFamily="34" charset="-79"/>
              </a:rPr>
              <a:t>!as t</a:t>
            </a:r>
            <a:r>
              <a:rPr lang="en-US" dirty="0">
                <a:solidFill>
                  <a:srgbClr val="C82506"/>
                </a:solidFill>
                <a:effectLst/>
                <a:latin typeface="Lucida Grande" panose="020B0600040502020204" pitchFamily="34" charset="0"/>
                <a:cs typeface="Gill Sans" panose="020B0502020104020203" pitchFamily="34" charset="-79"/>
              </a:rPr>
              <a:t>→</a:t>
            </a:r>
            <a:r>
              <a:rPr lang="en-US" dirty="0">
                <a:solidFill>
                  <a:srgbClr val="C82506"/>
                </a:solidFill>
                <a:effectLst/>
                <a:latin typeface="Gill Sans" panose="020B0502020104020203" pitchFamily="34" charset="-79"/>
                <a:cs typeface="Gill Sans" panose="020B0502020104020203" pitchFamily="34" charset="-79"/>
              </a:rPr>
              <a:t>0</a:t>
            </a:r>
          </a:p>
        </p:txBody>
      </p:sp>
      <p:sp>
        <p:nvSpPr>
          <p:cNvPr id="18" name="Rectangle 17">
            <a:extLst>
              <a:ext uri="{FF2B5EF4-FFF2-40B4-BE49-F238E27FC236}">
                <a16:creationId xmlns:a16="http://schemas.microsoft.com/office/drawing/2014/main" id="{668EBC07-58A1-8DC4-FD86-F7329D49D5B9}"/>
              </a:ext>
            </a:extLst>
          </p:cNvPr>
          <p:cNvSpPr/>
          <p:nvPr/>
        </p:nvSpPr>
        <p:spPr>
          <a:xfrm>
            <a:off x="4796376" y="5552936"/>
            <a:ext cx="4572000" cy="1200329"/>
          </a:xfrm>
          <a:prstGeom prst="rect">
            <a:avLst/>
          </a:prstGeom>
        </p:spPr>
        <p:txBody>
          <a:bodyPr>
            <a:spAutoFit/>
          </a:bodyPr>
          <a:lstStyle/>
          <a:p>
            <a:r>
              <a:rPr lang="en-US" dirty="0" err="1">
                <a:solidFill>
                  <a:srgbClr val="FF0000"/>
                </a:solidFill>
                <a:effectLst/>
                <a:latin typeface="Helvetica" pitchFamily="2" charset="0"/>
                <a:cs typeface="Gill Sans" panose="020B0502020104020203" pitchFamily="34" charset="-79"/>
              </a:rPr>
              <a:t>N</a:t>
            </a:r>
            <a:r>
              <a:rPr lang="en-US" baseline="-25000" dirty="0" err="1">
                <a:solidFill>
                  <a:srgbClr val="FF0000"/>
                </a:solidFill>
                <a:effectLst/>
                <a:latin typeface="Helvetica" pitchFamily="2" charset="0"/>
                <a:cs typeface="Gill Sans" panose="020B0502020104020203" pitchFamily="34" charset="-79"/>
              </a:rPr>
              <a:t>t</a:t>
            </a:r>
            <a:r>
              <a:rPr lang="en-US" baseline="30000" dirty="0">
                <a:solidFill>
                  <a:srgbClr val="FF0000"/>
                </a:solidFill>
                <a:effectLst/>
                <a:latin typeface="Helvetica" pitchFamily="2" charset="0"/>
                <a:cs typeface="Gill Sans" panose="020B0502020104020203" pitchFamily="34" charset="-79"/>
              </a:rPr>
              <a:t>  </a:t>
            </a:r>
            <a:r>
              <a:rPr lang="en-US" dirty="0">
                <a:solidFill>
                  <a:srgbClr val="FF0000"/>
                </a:solidFill>
                <a:effectLst/>
                <a:latin typeface="Helvetica" pitchFamily="2" charset="0"/>
                <a:cs typeface="Gill Sans" panose="020B0502020104020203" pitchFamily="34" charset="-79"/>
              </a:rPr>
              <a:t>= N</a:t>
            </a:r>
            <a:r>
              <a:rPr lang="en-US" baseline="-25000" dirty="0">
                <a:solidFill>
                  <a:srgbClr val="FF0000"/>
                </a:solidFill>
                <a:effectLst/>
                <a:latin typeface="Helvetica" pitchFamily="2" charset="0"/>
                <a:cs typeface="Gill Sans" panose="020B0502020104020203" pitchFamily="34" charset="-79"/>
              </a:rPr>
              <a:t>0</a:t>
            </a:r>
            <a:r>
              <a:rPr lang="en-US" dirty="0">
                <a:solidFill>
                  <a:srgbClr val="FF0000"/>
                </a:solidFill>
                <a:effectLst/>
                <a:latin typeface="Helvetica" pitchFamily="2" charset="0"/>
                <a:cs typeface="Gill Sans" panose="020B0502020104020203" pitchFamily="34" charset="-79"/>
              </a:rPr>
              <a:t>e</a:t>
            </a:r>
            <a:r>
              <a:rPr lang="en-US" baseline="30000" dirty="0">
                <a:solidFill>
                  <a:srgbClr val="FF0000"/>
                </a:solidFill>
                <a:effectLst/>
                <a:latin typeface="Helvetica" pitchFamily="2" charset="0"/>
                <a:cs typeface="Gill Sans" panose="020B0502020104020203" pitchFamily="34" charset="-79"/>
              </a:rPr>
              <a:t>rt</a:t>
            </a:r>
            <a:endParaRPr lang="en-US" dirty="0">
              <a:solidFill>
                <a:srgbClr val="FF0000"/>
              </a:solidFill>
              <a:effectLst/>
              <a:latin typeface="Helvetica" pitchFamily="2" charset="0"/>
              <a:cs typeface="Gill Sans" panose="020B0502020104020203" pitchFamily="34" charset="-79"/>
            </a:endParaRPr>
          </a:p>
          <a:p>
            <a:br>
              <a:rPr lang="en-US" dirty="0">
                <a:solidFill>
                  <a:srgbClr val="000000"/>
                </a:solidFill>
                <a:effectLst/>
                <a:latin typeface="Gill Sans" panose="020B0502020104020203" pitchFamily="34" charset="-79"/>
                <a:cs typeface="Gill Sans" panose="020B0502020104020203" pitchFamily="34" charset="-79"/>
              </a:rPr>
            </a:br>
            <a:endParaRPr lang="en-US" dirty="0">
              <a:solidFill>
                <a:srgbClr val="000000"/>
              </a:solidFill>
              <a:effectLst/>
              <a:latin typeface="Gill Sans" panose="020B0502020104020203" pitchFamily="34" charset="-79"/>
              <a:cs typeface="Gill Sans" panose="020B0502020104020203" pitchFamily="34" charset="-79"/>
            </a:endParaRPr>
          </a:p>
          <a:p>
            <a:r>
              <a:rPr lang="en-US" baseline="-25000" dirty="0">
                <a:solidFill>
                  <a:srgbClr val="000000"/>
                </a:solidFill>
                <a:effectLst/>
                <a:latin typeface="Gill Sans" panose="020B0502020104020203" pitchFamily="34" charset="-79"/>
                <a:cs typeface="Gill Sans" panose="020B0502020104020203" pitchFamily="34" charset="-79"/>
              </a:rPr>
              <a:t>  </a:t>
            </a:r>
            <a:endParaRPr lang="en-US" dirty="0">
              <a:solidFill>
                <a:srgbClr val="000000"/>
              </a:solidFill>
              <a:effectLst/>
              <a:latin typeface="Gill Sans" panose="020B0502020104020203" pitchFamily="34" charset="-79"/>
              <a:cs typeface="Gill Sans" panose="020B0502020104020203" pitchFamily="34" charset="-79"/>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18BCEA32-C72A-4B8F-995C-83506A819CA9}"/>
                  </a:ext>
                </a:extLst>
              </p:cNvPr>
              <p:cNvSpPr/>
              <p:nvPr/>
            </p:nvSpPr>
            <p:spPr>
              <a:xfrm>
                <a:off x="6897645" y="2490282"/>
                <a:ext cx="2272353" cy="1423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rgbClr val="FF0000"/>
                          </a:solidFill>
                          <a:latin typeface="Cambria Math" panose="02040503050406030204" pitchFamily="18" charset="0"/>
                          <a:cs typeface="Gill Sans" panose="020B0502020104020203" pitchFamily="34" charset="-79"/>
                        </a:rPr>
                        <m:t>r</m:t>
                      </m:r>
                      <m:r>
                        <a:rPr lang="en-US" sz="3200" b="0" i="0" smtClean="0">
                          <a:solidFill>
                            <a:srgbClr val="000000"/>
                          </a:solidFill>
                          <a:latin typeface="Cambria Math" panose="02040503050406030204" pitchFamily="18" charset="0"/>
                          <a:cs typeface="Gill Sans" panose="020B0502020104020203" pitchFamily="34" charset="-79"/>
                        </a:rPr>
                        <m:t>=</m:t>
                      </m:r>
                      <m:f>
                        <m:fPr>
                          <m:ctrlPr>
                            <a:rPr lang="en-US" sz="3200" i="1" smtClean="0">
                              <a:solidFill>
                                <a:srgbClr val="000000"/>
                              </a:solidFill>
                              <a:latin typeface="Cambria Math" panose="02040503050406030204" pitchFamily="18" charset="0"/>
                              <a:cs typeface="Gill Sans" panose="020B0502020104020203" pitchFamily="34" charset="-79"/>
                            </a:rPr>
                          </m:ctrlPr>
                        </m:fPr>
                        <m:num>
                          <m:func>
                            <m:funcPr>
                              <m:ctrlPr>
                                <a:rPr lang="en-US" sz="3200" i="1" smtClean="0">
                                  <a:solidFill>
                                    <a:srgbClr val="000000"/>
                                  </a:solidFill>
                                  <a:latin typeface="Cambria Math" panose="02040503050406030204" pitchFamily="18" charset="0"/>
                                  <a:cs typeface="Gill Sans" panose="020B0502020104020203" pitchFamily="34" charset="-79"/>
                                </a:rPr>
                              </m:ctrlPr>
                            </m:funcPr>
                            <m:fName>
                              <m:r>
                                <m:rPr>
                                  <m:sty m:val="p"/>
                                </m:rPr>
                                <a:rPr lang="en-US" sz="3200" i="0" smtClean="0">
                                  <a:solidFill>
                                    <a:srgbClr val="000000"/>
                                  </a:solidFill>
                                  <a:latin typeface="Cambria Math" panose="02040503050406030204" pitchFamily="18" charset="0"/>
                                  <a:cs typeface="Gill Sans" panose="020B0502020104020203" pitchFamily="34" charset="-79"/>
                                </a:rPr>
                                <m:t>ln</m:t>
                              </m:r>
                            </m:fName>
                            <m:e>
                              <m:d>
                                <m:dPr>
                                  <m:ctrlPr>
                                    <a:rPr lang="en-US" sz="3200" i="1" smtClean="0">
                                      <a:solidFill>
                                        <a:srgbClr val="000000"/>
                                      </a:solidFill>
                                      <a:latin typeface="Cambria Math" panose="02040503050406030204" pitchFamily="18" charset="0"/>
                                      <a:cs typeface="Gill Sans" panose="020B0502020104020203" pitchFamily="34" charset="-79"/>
                                    </a:rPr>
                                  </m:ctrlPr>
                                </m:dPr>
                                <m:e>
                                  <m:f>
                                    <m:fPr>
                                      <m:ctrlPr>
                                        <a:rPr lang="en-US" sz="3200" i="1">
                                          <a:solidFill>
                                            <a:srgbClr val="000000"/>
                                          </a:solidFill>
                                          <a:latin typeface="Cambria Math" panose="02040503050406030204" pitchFamily="18" charset="0"/>
                                          <a:cs typeface="Gill Sans" panose="020B0502020104020203" pitchFamily="34" charset="-79"/>
                                        </a:rPr>
                                      </m:ctrlPr>
                                    </m:fPr>
                                    <m:num>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𝑡</m:t>
                                          </m:r>
                                        </m:sub>
                                      </m:sSub>
                                    </m:num>
                                    <m:den>
                                      <m:sSub>
                                        <m:sSubPr>
                                          <m:ctrlPr>
                                            <a:rPr lang="en-US" sz="3200" i="1">
                                              <a:solidFill>
                                                <a:srgbClr val="000000"/>
                                              </a:solidFill>
                                              <a:latin typeface="Cambria Math" panose="02040503050406030204" pitchFamily="18" charset="0"/>
                                              <a:cs typeface="Gill Sans" panose="020B0502020104020203" pitchFamily="34" charset="-79"/>
                                            </a:rPr>
                                          </m:ctrlPr>
                                        </m:sSubPr>
                                        <m:e>
                                          <m:r>
                                            <a:rPr lang="en-US" sz="3200" i="1">
                                              <a:solidFill>
                                                <a:srgbClr val="000000"/>
                                              </a:solidFill>
                                              <a:latin typeface="Cambria Math" panose="02040503050406030204" pitchFamily="18" charset="0"/>
                                              <a:cs typeface="Gill Sans" panose="020B0502020104020203" pitchFamily="34" charset="-79"/>
                                            </a:rPr>
                                            <m:t>𝑁</m:t>
                                          </m:r>
                                        </m:e>
                                        <m:sub>
                                          <m:r>
                                            <a:rPr lang="en-US" sz="3200" i="1">
                                              <a:solidFill>
                                                <a:srgbClr val="000000"/>
                                              </a:solidFill>
                                              <a:latin typeface="Cambria Math" panose="02040503050406030204" pitchFamily="18" charset="0"/>
                                              <a:cs typeface="Gill Sans" panose="020B0502020104020203" pitchFamily="34" charset="-79"/>
                                            </a:rPr>
                                            <m:t>0</m:t>
                                          </m:r>
                                        </m:sub>
                                      </m:sSub>
                                    </m:den>
                                  </m:f>
                                </m:e>
                              </m:d>
                            </m:e>
                          </m:func>
                        </m:num>
                        <m:den>
                          <m:r>
                            <a:rPr lang="en-US" sz="3200" b="0" i="1" smtClean="0">
                              <a:solidFill>
                                <a:srgbClr val="000000"/>
                              </a:solidFill>
                              <a:latin typeface="Cambria Math" panose="02040503050406030204" pitchFamily="18" charset="0"/>
                              <a:cs typeface="Gill Sans" panose="020B0502020104020203" pitchFamily="34" charset="-79"/>
                            </a:rPr>
                            <m:t>𝑡</m:t>
                          </m:r>
                        </m:den>
                      </m:f>
                    </m:oMath>
                  </m:oMathPara>
                </a14:m>
                <a:endParaRPr lang="en-US" sz="3200" dirty="0">
                  <a:solidFill>
                    <a:srgbClr val="000000"/>
                  </a:solidFill>
                  <a:effectLst/>
                  <a:latin typeface="Helvetica" pitchFamily="2" charset="0"/>
                  <a:cs typeface="Gill Sans" panose="020B0502020104020203" pitchFamily="34" charset="-79"/>
                </a:endParaRPr>
              </a:p>
            </p:txBody>
          </p:sp>
        </mc:Choice>
        <mc:Fallback xmlns="">
          <p:sp>
            <p:nvSpPr>
              <p:cNvPr id="19" name="Rectangle 18">
                <a:extLst>
                  <a:ext uri="{FF2B5EF4-FFF2-40B4-BE49-F238E27FC236}">
                    <a16:creationId xmlns:a16="http://schemas.microsoft.com/office/drawing/2014/main" id="{18BCEA32-C72A-4B8F-995C-83506A819CA9}"/>
                  </a:ext>
                </a:extLst>
              </p:cNvPr>
              <p:cNvSpPr>
                <a:spLocks noRot="1" noChangeAspect="1" noMove="1" noResize="1" noEditPoints="1" noAdjustHandles="1" noChangeArrowheads="1" noChangeShapeType="1" noTextEdit="1"/>
              </p:cNvSpPr>
              <p:nvPr/>
            </p:nvSpPr>
            <p:spPr>
              <a:xfrm>
                <a:off x="6897645" y="2490282"/>
                <a:ext cx="2272353" cy="1423210"/>
              </a:xfrm>
              <a:prstGeom prst="rect">
                <a:avLst/>
              </a:prstGeom>
              <a:blipFill>
                <a:blip r:embed="rId5"/>
                <a:stretch>
                  <a:fillRect b="-3540"/>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6F094E0-2416-A7F2-39BB-B266E8E54106}"/>
              </a:ext>
            </a:extLst>
          </p:cNvPr>
          <p:cNvSpPr/>
          <p:nvPr/>
        </p:nvSpPr>
        <p:spPr>
          <a:xfrm>
            <a:off x="6455497" y="5860401"/>
            <a:ext cx="6077354" cy="707886"/>
          </a:xfrm>
          <a:prstGeom prst="rect">
            <a:avLst/>
          </a:prstGeom>
        </p:spPr>
        <p:txBody>
          <a:bodyPr wrap="square">
            <a:spAutoFit/>
          </a:bodyPr>
          <a:lstStyle/>
          <a:p>
            <a:pPr algn="ctr"/>
            <a:r>
              <a:rPr lang="en-US" sz="4000" b="1" dirty="0">
                <a:solidFill>
                  <a:srgbClr val="FF0000"/>
                </a:solidFill>
                <a:latin typeface="Cambria Math" panose="02040503050406030204" pitchFamily="18" charset="0"/>
                <a:ea typeface="Cambria Math" panose="02040503050406030204" pitchFamily="18" charset="0"/>
                <a:sym typeface="Symbol" pitchFamily="2" charset="2"/>
              </a:rPr>
              <a:t>r</a:t>
            </a:r>
            <a:r>
              <a:rPr lang="en-US" sz="2000" b="1" dirty="0">
                <a:solidFill>
                  <a:srgbClr val="000000"/>
                </a:solidFill>
                <a:effectLst/>
                <a:latin typeface="Helvetica Light" panose="020B0403020202020204" pitchFamily="34" charset="0"/>
              </a:rPr>
              <a:t>=intrinsic </a:t>
            </a:r>
            <a:r>
              <a:rPr lang="en-US" sz="2000" b="1" dirty="0">
                <a:solidFill>
                  <a:srgbClr val="000000"/>
                </a:solidFill>
                <a:latin typeface="Helvetica Light" panose="020B0403020202020204" pitchFamily="34" charset="0"/>
              </a:rPr>
              <a:t>(instantaneous)</a:t>
            </a:r>
            <a:r>
              <a:rPr lang="en-US" sz="2000" b="1" dirty="0">
                <a:solidFill>
                  <a:srgbClr val="000000"/>
                </a:solidFill>
                <a:effectLst/>
                <a:latin typeface="Helvetica Light" panose="020B0403020202020204" pitchFamily="34" charset="0"/>
              </a:rPr>
              <a:t> rate </a:t>
            </a:r>
            <a:r>
              <a:rPr lang="en-US" sz="2000" b="1" dirty="0">
                <a:solidFill>
                  <a:srgbClr val="000000"/>
                </a:solidFill>
                <a:latin typeface="Helvetica Light" panose="020B0403020202020204" pitchFamily="34" charset="0"/>
              </a:rPr>
              <a:t>of increase</a:t>
            </a:r>
            <a:endParaRPr lang="en-US" sz="2000" b="1" dirty="0">
              <a:solidFill>
                <a:srgbClr val="000000"/>
              </a:solidFill>
              <a:effectLst/>
              <a:latin typeface="Helvetica Light" panose="020B0403020202020204" pitchFamily="34" charset="0"/>
            </a:endParaRPr>
          </a:p>
        </p:txBody>
      </p:sp>
      <p:sp>
        <p:nvSpPr>
          <p:cNvPr id="15" name="Rectangle 14">
            <a:extLst>
              <a:ext uri="{FF2B5EF4-FFF2-40B4-BE49-F238E27FC236}">
                <a16:creationId xmlns:a16="http://schemas.microsoft.com/office/drawing/2014/main" id="{EAB95E84-8A96-0E24-7958-146CDF0C4657}"/>
              </a:ext>
            </a:extLst>
          </p:cNvPr>
          <p:cNvSpPr/>
          <p:nvPr/>
        </p:nvSpPr>
        <p:spPr>
          <a:xfrm>
            <a:off x="401336" y="1393476"/>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3D9DD1BC-D385-BEE6-29AB-32DADFBAB312}"/>
              </a:ext>
            </a:extLst>
          </p:cNvPr>
          <p:cNvSpPr/>
          <p:nvPr/>
        </p:nvSpPr>
        <p:spPr>
          <a:xfrm>
            <a:off x="4336598" y="1461390"/>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DC56AF39-00B6-D5C2-FC6F-A78FAEB1C108}"/>
              </a:ext>
            </a:extLst>
          </p:cNvPr>
          <p:cNvSpPr/>
          <p:nvPr/>
        </p:nvSpPr>
        <p:spPr>
          <a:xfrm>
            <a:off x="6819564" y="6435000"/>
            <a:ext cx="5350210" cy="430887"/>
          </a:xfrm>
          <a:prstGeom prst="rect">
            <a:avLst/>
          </a:prstGeom>
        </p:spPr>
        <p:txBody>
          <a:bodyPr wrap="square">
            <a:spAutoFit/>
          </a:bodyPr>
          <a:lstStyle/>
          <a:p>
            <a:pPr algn="ctr"/>
            <a:r>
              <a:rPr lang="en-US" sz="2200" i="1" dirty="0"/>
              <a:t>(pop grows @</a:t>
            </a:r>
            <a:r>
              <a:rPr lang="en-US" sz="2200" i="1" dirty="0">
                <a:solidFill>
                  <a:srgbClr val="FF0000"/>
                </a:solidFill>
                <a:latin typeface="Helvetica" pitchFamily="2" charset="0"/>
                <a:sym typeface="Symbol" pitchFamily="2" charset="2"/>
              </a:rPr>
              <a:t> </a:t>
            </a:r>
            <a:r>
              <a:rPr lang="en-US" sz="2200" i="1" dirty="0">
                <a:latin typeface="Helvetica" pitchFamily="2" charset="0"/>
                <a:sym typeface="Symbol" pitchFamily="2" charset="2"/>
              </a:rPr>
              <a:t>r </a:t>
            </a:r>
            <a:r>
              <a:rPr lang="en-US" sz="2200" i="1" dirty="0"/>
              <a:t>&gt; 0 &amp; declines @</a:t>
            </a:r>
            <a:r>
              <a:rPr lang="en-US" sz="2200" i="1" dirty="0">
                <a:latin typeface="Helvetica" pitchFamily="2" charset="0"/>
                <a:sym typeface="Symbol" pitchFamily="2" charset="2"/>
              </a:rPr>
              <a:t> r </a:t>
            </a:r>
            <a:r>
              <a:rPr lang="en-US" sz="2200" i="1" dirty="0"/>
              <a:t>&lt; 0 )</a:t>
            </a:r>
          </a:p>
        </p:txBody>
      </p:sp>
      <p:sp>
        <p:nvSpPr>
          <p:cNvPr id="24" name="Rectangle 23">
            <a:extLst>
              <a:ext uri="{FF2B5EF4-FFF2-40B4-BE49-F238E27FC236}">
                <a16:creationId xmlns:a16="http://schemas.microsoft.com/office/drawing/2014/main" id="{712E8130-1C6B-F6EC-DB19-9D4961947C5A}"/>
              </a:ext>
            </a:extLst>
          </p:cNvPr>
          <p:cNvSpPr/>
          <p:nvPr/>
        </p:nvSpPr>
        <p:spPr>
          <a:xfrm>
            <a:off x="1282795" y="6433202"/>
            <a:ext cx="5350210" cy="430887"/>
          </a:xfrm>
          <a:prstGeom prst="rect">
            <a:avLst/>
          </a:prstGeom>
        </p:spPr>
        <p:txBody>
          <a:bodyPr wrap="square">
            <a:spAutoFit/>
          </a:bodyPr>
          <a:lstStyle/>
          <a:p>
            <a:pPr algn="ctr"/>
            <a:r>
              <a:rPr lang="en-US" sz="2200" i="1" dirty="0"/>
              <a:t>(pop grows @</a:t>
            </a:r>
            <a:r>
              <a:rPr lang="en-US" sz="2200" dirty="0">
                <a:solidFill>
                  <a:srgbClr val="FF0000"/>
                </a:solidFill>
                <a:latin typeface="Helvetica" pitchFamily="2" charset="0"/>
                <a:sym typeface="Symbol" pitchFamily="2" charset="2"/>
              </a:rPr>
              <a:t> </a:t>
            </a:r>
            <a:r>
              <a:rPr lang="en-US" sz="2200" dirty="0">
                <a:latin typeface="Helvetica" pitchFamily="2" charset="0"/>
                <a:sym typeface="Symbol" pitchFamily="2" charset="2"/>
              </a:rPr>
              <a:t> </a:t>
            </a:r>
            <a:r>
              <a:rPr lang="en-US" sz="2200" i="1" dirty="0"/>
              <a:t>&gt;1 &amp; declines @</a:t>
            </a:r>
            <a:r>
              <a:rPr lang="en-US" sz="2200" dirty="0">
                <a:latin typeface="Helvetica" pitchFamily="2" charset="0"/>
                <a:sym typeface="Symbol" pitchFamily="2" charset="2"/>
              </a:rPr>
              <a:t>  </a:t>
            </a:r>
            <a:r>
              <a:rPr lang="en-US" sz="2200" i="1" dirty="0"/>
              <a:t>&lt; 1 )</a:t>
            </a:r>
          </a:p>
        </p:txBody>
      </p:sp>
    </p:spTree>
    <p:extLst>
      <p:ext uri="{BB962C8B-B14F-4D97-AF65-F5344CB8AC3E}">
        <p14:creationId xmlns:p14="http://schemas.microsoft.com/office/powerpoint/2010/main" val="3936555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6AA878-DAED-C747-ACAC-D9A089A963F4}"/>
              </a:ext>
            </a:extLst>
          </p:cNvPr>
          <p:cNvSpPr/>
          <p:nvPr/>
        </p:nvSpPr>
        <p:spPr>
          <a:xfrm>
            <a:off x="5014723" y="3429001"/>
            <a:ext cx="5412813" cy="3008188"/>
          </a:xfrm>
          <a:prstGeom prst="rect">
            <a:avLst/>
          </a:prstGeom>
          <a:solidFill>
            <a:srgbClr val="F1C782"/>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4088C0D-937B-204A-9F11-1C6E420FD988}"/>
              </a:ext>
            </a:extLst>
          </p:cNvPr>
          <p:cNvSpPr txBox="1">
            <a:spLocks/>
          </p:cNvSpPr>
          <p:nvPr/>
        </p:nvSpPr>
        <p:spPr>
          <a:xfrm>
            <a:off x="5247287" y="3733179"/>
            <a:ext cx="4947682" cy="1199917"/>
          </a:xfrm>
          <a:prstGeom prst="rect">
            <a:avLst/>
          </a:prstGeom>
        </p:spPr>
        <p:txBody>
          <a:bodyPr vert="horz" lIns="91440" tIns="45720" rIns="91440" bIns="45720" rtlCol="0" anchor="b">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spcAft>
                <a:spcPts val="600"/>
              </a:spcAft>
            </a:pPr>
            <a:r>
              <a:rPr lang="en-US" sz="2800" b="1" dirty="0">
                <a:solidFill>
                  <a:srgbClr val="C00000"/>
                </a:solidFill>
                <a:latin typeface="+mn-lt"/>
              </a:rPr>
              <a:t>Natural history</a:t>
            </a:r>
            <a:r>
              <a:rPr lang="en-US" sz="2800" dirty="0">
                <a:solidFill>
                  <a:srgbClr val="C00000"/>
                </a:solidFill>
                <a:latin typeface="+mn-lt"/>
              </a:rPr>
              <a:t> </a:t>
            </a:r>
            <a:r>
              <a:rPr lang="en-US" sz="2800" dirty="0">
                <a:latin typeface="+mn-lt"/>
              </a:rPr>
              <a:t>is the observational study of the living things on planet Earth.</a:t>
            </a:r>
          </a:p>
        </p:txBody>
      </p:sp>
      <p:pic>
        <p:nvPicPr>
          <p:cNvPr id="5" name="Content Placeholder 5" descr="A close up of text on a white background&#10;&#10;Description automatically generated">
            <a:extLst>
              <a:ext uri="{FF2B5EF4-FFF2-40B4-BE49-F238E27FC236}">
                <a16:creationId xmlns:a16="http://schemas.microsoft.com/office/drawing/2014/main" id="{81042D63-B4C8-AD4D-B1B4-C82B837CB2B8}"/>
              </a:ext>
            </a:extLst>
          </p:cNvPr>
          <p:cNvPicPr>
            <a:picLocks noChangeAspect="1"/>
          </p:cNvPicPr>
          <p:nvPr/>
        </p:nvPicPr>
        <p:blipFill rotWithShape="1">
          <a:blip r:embed="rId3"/>
          <a:srcRect l="6701" r="8687" b="-2"/>
          <a:stretch/>
        </p:blipFill>
        <p:spPr>
          <a:xfrm>
            <a:off x="1762227" y="321733"/>
            <a:ext cx="3120339" cy="6214534"/>
          </a:xfrm>
          <a:prstGeom prst="rect">
            <a:avLst/>
          </a:prstGeom>
        </p:spPr>
      </p:pic>
      <p:pic>
        <p:nvPicPr>
          <p:cNvPr id="6" name="Picture 5" descr="A picture containing indoor, table, filled, sitting&#10;&#10;Description automatically generated">
            <a:extLst>
              <a:ext uri="{FF2B5EF4-FFF2-40B4-BE49-F238E27FC236}">
                <a16:creationId xmlns:a16="http://schemas.microsoft.com/office/drawing/2014/main" id="{D9CD38A2-A996-8D48-976E-833444456F90}"/>
              </a:ext>
            </a:extLst>
          </p:cNvPr>
          <p:cNvPicPr>
            <a:picLocks noChangeAspect="1"/>
          </p:cNvPicPr>
          <p:nvPr/>
        </p:nvPicPr>
        <p:blipFill rotWithShape="1">
          <a:blip r:embed="rId4"/>
          <a:srcRect t="1199"/>
          <a:stretch/>
        </p:blipFill>
        <p:spPr>
          <a:xfrm>
            <a:off x="5014723" y="299363"/>
            <a:ext cx="5412813" cy="3008188"/>
          </a:xfrm>
          <a:prstGeom prst="rect">
            <a:avLst/>
          </a:prstGeom>
        </p:spPr>
      </p:pic>
    </p:spTree>
    <p:extLst>
      <p:ext uri="{BB962C8B-B14F-4D97-AF65-F5344CB8AC3E}">
        <p14:creationId xmlns:p14="http://schemas.microsoft.com/office/powerpoint/2010/main" val="31272883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geometric</a:t>
            </a:r>
          </a:p>
          <a:p>
            <a:r>
              <a:rPr lang="en-US" sz="2600" dirty="0" err="1">
                <a:solidFill>
                  <a:srgbClr val="FF0000"/>
                </a:solidFill>
                <a:effectLst/>
                <a:latin typeface="Gill Sans" panose="020B0502020104020203" pitchFamily="34" charset="-79"/>
                <a:cs typeface="Gill Sans" panose="020B0502020104020203" pitchFamily="34" charset="-79"/>
              </a:rPr>
              <a:t>N</a:t>
            </a:r>
            <a:r>
              <a:rPr lang="en-US" sz="2600" baseline="-25000" dirty="0" err="1">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a:t>
            </a:r>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endParaRPr lang="en-US" sz="2600" dirty="0">
              <a:solidFill>
                <a:srgbClr val="FF0000"/>
              </a:solidFill>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solidFill>
                  <a:srgbClr val="000000"/>
                </a:solidFill>
                <a:effectLst/>
                <a:latin typeface="Gill Sans" panose="020B0502020104020203" pitchFamily="34" charset="-79"/>
                <a:cs typeface="Gill Sans" panose="020B0502020104020203" pitchFamily="34" charset="-79"/>
              </a:rPr>
              <a:t>exponential</a:t>
            </a:r>
            <a:endParaRPr lang="en-US" sz="2600" dirty="0">
              <a:solidFill>
                <a:srgbClr val="FF0000"/>
              </a:solidFill>
              <a:effectLst/>
              <a:latin typeface="Helvetica" pitchFamily="2" charset="0"/>
              <a:cs typeface="Gill Sans" panose="020B0502020104020203" pitchFamily="34" charset="-79"/>
            </a:endParaRPr>
          </a:p>
          <a:p>
            <a:r>
              <a:rPr lang="en-US" sz="2600" dirty="0" err="1">
                <a:solidFill>
                  <a:srgbClr val="FF0000"/>
                </a:solidFill>
                <a:effectLst/>
                <a:latin typeface="Helvetica" pitchFamily="2" charset="0"/>
                <a:cs typeface="Gill Sans" panose="020B0502020104020203" pitchFamily="34" charset="-79"/>
              </a:rPr>
              <a:t>N</a:t>
            </a:r>
            <a:r>
              <a:rPr lang="en-US" sz="2600" baseline="-25000" dirty="0" err="1">
                <a:solidFill>
                  <a:srgbClr val="FF0000"/>
                </a:solidFill>
                <a:effectLst/>
                <a:latin typeface="Helvetica" pitchFamily="2" charset="0"/>
                <a:cs typeface="Gill Sans" panose="020B0502020104020203" pitchFamily="34" charset="-79"/>
              </a:rPr>
              <a:t>t</a:t>
            </a:r>
            <a:r>
              <a:rPr lang="en-US" sz="2600" baseline="30000" dirty="0">
                <a:solidFill>
                  <a:srgbClr val="FF0000"/>
                </a:solidFill>
                <a:effectLst/>
                <a:latin typeface="Helvetica" pitchFamily="2" charset="0"/>
                <a:cs typeface="Gill Sans" panose="020B0502020104020203" pitchFamily="34" charset="-79"/>
              </a:rPr>
              <a:t>  </a:t>
            </a:r>
            <a:r>
              <a:rPr lang="en-US" sz="2600" dirty="0">
                <a:solidFill>
                  <a:srgbClr val="FF0000"/>
                </a:solidFill>
                <a:effectLst/>
                <a:latin typeface="Helvetica" pitchFamily="2" charset="0"/>
                <a:cs typeface="Gill Sans" panose="020B0502020104020203" pitchFamily="34" charset="-79"/>
              </a:rPr>
              <a:t>= 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br>
              <a:rPr lang="en-US" sz="2600" dirty="0">
                <a:solidFill>
                  <a:srgbClr val="000000"/>
                </a:solidFill>
                <a:effectLst/>
                <a:latin typeface="Gill Sans" panose="020B0502020104020203" pitchFamily="34" charset="-79"/>
                <a:cs typeface="Gill Sans" panose="020B0502020104020203" pitchFamily="34" charset="-79"/>
              </a:rPr>
            </a:br>
            <a:endParaRPr lang="en-US" sz="2600" dirty="0">
              <a:solidFill>
                <a:srgbClr val="000000"/>
              </a:solidFill>
              <a:effectLst/>
              <a:latin typeface="Gill Sans" panose="020B0502020104020203" pitchFamily="34" charset="-79"/>
              <a:cs typeface="Gill Sans" panose="020B0502020104020203" pitchFamily="34" charset="-79"/>
            </a:endParaRPr>
          </a:p>
          <a:p>
            <a:r>
              <a:rPr lang="en-US" sz="2600" baseline="-25000" dirty="0">
                <a:solidFill>
                  <a:srgbClr val="000000"/>
                </a:solidFill>
                <a:effectLst/>
                <a:latin typeface="Gill Sans" panose="020B0502020104020203" pitchFamily="34" charset="-79"/>
                <a:cs typeface="Gill Sans" panose="020B0502020104020203" pitchFamily="34" charset="-79"/>
              </a:rPr>
              <a:t>  </a:t>
            </a:r>
            <a:endParaRPr lang="en-US" sz="2600" dirty="0">
              <a:solidFill>
                <a:srgbClr val="000000"/>
              </a:solidFill>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9620661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3566627"/>
            <a:ext cx="2049911" cy="3284266"/>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3672278"/>
            <a:ext cx="2049911" cy="3169418"/>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297846" y="5024095"/>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427851" y="3150107"/>
            <a:ext cx="1633781" cy="369332"/>
          </a:xfrm>
          <a:prstGeom prst="rect">
            <a:avLst/>
          </a:prstGeom>
        </p:spPr>
        <p:txBody>
          <a:bodyPr wrap="none">
            <a:spAutoFit/>
          </a:bodyPr>
          <a:lstStyle/>
          <a:p>
            <a:r>
              <a:rPr lang="en-US"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63113" y="3218021"/>
            <a:ext cx="2005677" cy="369332"/>
          </a:xfrm>
          <a:prstGeom prst="rect">
            <a:avLst/>
          </a:prstGeom>
        </p:spPr>
        <p:txBody>
          <a:bodyPr wrap="none">
            <a:spAutoFit/>
          </a:bodyPr>
          <a:lstStyle/>
          <a:p>
            <a:r>
              <a:rPr lang="en-US"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789048" y="5072321"/>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492443"/>
          </a:xfrm>
          <a:prstGeom prst="rect">
            <a:avLst/>
          </a:prstGeom>
          <a:noFill/>
        </p:spPr>
        <p:txBody>
          <a:bodyPr wrap="square">
            <a:spAutoFit/>
          </a:bodyPr>
          <a:lstStyle/>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N</a:t>
            </a:r>
            <a:r>
              <a:rPr lang="en-US" sz="2600" baseline="-25000" dirty="0">
                <a:solidFill>
                  <a:srgbClr val="FF0000"/>
                </a:solidFill>
                <a:effectLst/>
                <a:latin typeface="Gill Sans" panose="020B0502020104020203" pitchFamily="34" charset="-79"/>
                <a:cs typeface="Gill Sans" panose="020B0502020104020203" pitchFamily="34" charset="-79"/>
              </a:rPr>
              <a:t>0</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N</a:t>
            </a:r>
            <a:r>
              <a:rPr lang="en-US" sz="2600" baseline="-25000" dirty="0">
                <a:solidFill>
                  <a:srgbClr val="FF0000"/>
                </a:solidFill>
                <a:effectLst/>
                <a:latin typeface="Helvetica" pitchFamily="2" charset="0"/>
                <a:cs typeface="Gill Sans" panose="020B0502020104020203" pitchFamily="34" charset="-79"/>
              </a:rPr>
              <a:t>0</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4485941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1292662"/>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baseline="30000" dirty="0">
                <a:solidFill>
                  <a:srgbClr val="FF0000"/>
                </a:solidFill>
                <a:effectLst/>
                <a:latin typeface="Gill Sans" panose="020B0502020104020203" pitchFamily="34" charset="-79"/>
                <a:cs typeface="Gill Sans" panose="020B0502020104020203" pitchFamily="34" charset="-79"/>
              </a:rPr>
              <a:t>t</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err="1">
                <a:solidFill>
                  <a:srgbClr val="FF0000"/>
                </a:solidFill>
                <a:effectLst/>
                <a:latin typeface="Helvetica" pitchFamily="2" charset="0"/>
                <a:cs typeface="Gill Sans" panose="020B0502020104020203" pitchFamily="34" charset="-79"/>
              </a:rPr>
              <a:t>e</a:t>
            </a:r>
            <a:r>
              <a:rPr lang="en-US" sz="2600" baseline="30000" dirty="0" err="1">
                <a:solidFill>
                  <a:srgbClr val="FF0000"/>
                </a:solidFill>
                <a:effectLst/>
                <a:latin typeface="Helvetica" pitchFamily="2" charset="0"/>
                <a:cs typeface="Gill Sans" panose="020B0502020104020203" pitchFamily="34" charset="-79"/>
              </a:rPr>
              <a:t>rt</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13146442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Tree>
    <p:extLst>
      <p:ext uri="{BB962C8B-B14F-4D97-AF65-F5344CB8AC3E}">
        <p14:creationId xmlns:p14="http://schemas.microsoft.com/office/powerpoint/2010/main" val="4002414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3766671"/>
            <a:ext cx="4448370" cy="2245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5816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7205366" y="4578541"/>
            <a:ext cx="4448370" cy="143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49663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1226433" y="1426892"/>
            <a:ext cx="4572000" cy="892552"/>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geometric</a:t>
            </a:r>
          </a:p>
          <a:p>
            <a:r>
              <a:rPr lang="en-US" sz="2600" dirty="0" err="1">
                <a:effectLst/>
                <a:latin typeface="Gill Sans" panose="020B0502020104020203" pitchFamily="34" charset="-79"/>
                <a:cs typeface="Gill Sans" panose="020B0502020104020203" pitchFamily="34" charset="-79"/>
              </a:rPr>
              <a:t>N</a:t>
            </a:r>
            <a:r>
              <a:rPr lang="en-US" sz="2600" baseline="-25000" dirty="0" err="1">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a:t>
            </a:r>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endParaRPr lang="en-US" sz="2600" dirty="0">
              <a:effectLst/>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3810000" y="1388821"/>
            <a:ext cx="4572000" cy="2092881"/>
          </a:xfrm>
          <a:prstGeom prst="rect">
            <a:avLst/>
          </a:prstGeom>
        </p:spPr>
        <p:txBody>
          <a:bodyPr>
            <a:spAutoFit/>
          </a:bodyPr>
          <a:lstStyle/>
          <a:p>
            <a:r>
              <a:rPr lang="en-US" sz="2600" dirty="0">
                <a:effectLst/>
                <a:latin typeface="Gill Sans" panose="020B0502020104020203" pitchFamily="34" charset="-79"/>
                <a:cs typeface="Gill Sans" panose="020B0502020104020203" pitchFamily="34" charset="-79"/>
              </a:rPr>
              <a:t>exponential</a:t>
            </a:r>
            <a:endParaRPr lang="en-US" sz="2600" dirty="0">
              <a:effectLst/>
              <a:latin typeface="Helvetica" pitchFamily="2" charset="0"/>
              <a:cs typeface="Gill Sans" panose="020B0502020104020203" pitchFamily="34" charset="-79"/>
            </a:endParaRPr>
          </a:p>
          <a:p>
            <a:r>
              <a:rPr lang="en-US" sz="2600" dirty="0" err="1">
                <a:effectLst/>
                <a:latin typeface="Helvetica" pitchFamily="2" charset="0"/>
                <a:cs typeface="Gill Sans" panose="020B0502020104020203" pitchFamily="34" charset="-79"/>
              </a:rPr>
              <a:t>N</a:t>
            </a:r>
            <a:r>
              <a:rPr lang="en-US" sz="2600" baseline="-25000" dirty="0" err="1">
                <a:effectLst/>
                <a:latin typeface="Helvetica" pitchFamily="2" charset="0"/>
                <a:cs typeface="Gill Sans" panose="020B0502020104020203" pitchFamily="34" charset="-79"/>
              </a:rPr>
              <a:t>t</a:t>
            </a:r>
            <a:r>
              <a:rPr lang="en-US" sz="2600" baseline="30000" dirty="0">
                <a:effectLst/>
                <a:latin typeface="Helvetica" pitchFamily="2" charset="0"/>
                <a:cs typeface="Gill Sans" panose="020B0502020104020203" pitchFamily="34" charset="-79"/>
              </a:rPr>
              <a:t>  </a:t>
            </a:r>
            <a:r>
              <a:rPr lang="en-US" sz="2600" dirty="0">
                <a:effectLst/>
                <a:latin typeface="Helvetica" pitchFamily="2" charset="0"/>
                <a:cs typeface="Gill Sans" panose="020B0502020104020203" pitchFamily="34" charset="-79"/>
              </a:rPr>
              <a:t>= 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br>
              <a:rPr lang="en-US" sz="2600" dirty="0">
                <a:effectLst/>
                <a:latin typeface="Gill Sans" panose="020B0502020104020203" pitchFamily="34" charset="-79"/>
                <a:cs typeface="Gill Sans" panose="020B0502020104020203" pitchFamily="34" charset="-79"/>
              </a:rPr>
            </a:br>
            <a:endParaRPr lang="en-US" sz="2600" dirty="0">
              <a:effectLst/>
              <a:latin typeface="Gill Sans" panose="020B0502020104020203" pitchFamily="34" charset="-79"/>
              <a:cs typeface="Gill Sans" panose="020B0502020104020203" pitchFamily="34" charset="-79"/>
            </a:endParaRPr>
          </a:p>
          <a:p>
            <a:r>
              <a:rPr lang="en-US" sz="2600" baseline="-25000" dirty="0">
                <a:effectLst/>
                <a:latin typeface="Gill Sans" panose="020B0502020104020203" pitchFamily="34" charset="-79"/>
                <a:cs typeface="Gill Sans" panose="020B0502020104020203" pitchFamily="34" charset="-79"/>
              </a:rPr>
              <a:t>  </a:t>
            </a:r>
            <a:endParaRPr lang="en-US" sz="2600" dirty="0">
              <a:effectLst/>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3"/>
          <a:stretch>
            <a:fillRect/>
          </a:stretch>
        </p:blipFill>
        <p:spPr>
          <a:xfrm>
            <a:off x="353156" y="4013315"/>
            <a:ext cx="1771105" cy="2837577"/>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4"/>
          <a:stretch>
            <a:fillRect/>
          </a:stretch>
        </p:blipFill>
        <p:spPr>
          <a:xfrm>
            <a:off x="4363113" y="4103346"/>
            <a:ext cx="1771105" cy="2738349"/>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3436389" y="5080033"/>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74413" y="3651847"/>
            <a:ext cx="1771105" cy="338554"/>
          </a:xfrm>
          <a:prstGeom prst="rect">
            <a:avLst/>
          </a:prstGeom>
        </p:spPr>
        <p:txBody>
          <a:bodyPr wrap="square">
            <a:spAutoFit/>
          </a:bodyPr>
          <a:lstStyle/>
          <a:p>
            <a:r>
              <a:rPr lang="en-US" sz="1600" b="1" dirty="0">
                <a:effectLst/>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4346296" y="3766671"/>
            <a:ext cx="2232240" cy="338554"/>
          </a:xfrm>
          <a:prstGeom prst="rect">
            <a:avLst/>
          </a:prstGeom>
        </p:spPr>
        <p:txBody>
          <a:bodyPr wrap="square">
            <a:spAutoFit/>
          </a:bodyPr>
          <a:lstStyle/>
          <a:p>
            <a:r>
              <a:rPr lang="en-US" sz="1600" b="1" dirty="0">
                <a:effectLst/>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50505" y="5128259"/>
            <a:ext cx="1587758" cy="584775"/>
          </a:xfrm>
          <a:prstGeom prst="rect">
            <a:avLst/>
          </a:prstGeom>
        </p:spPr>
        <p:txBody>
          <a:bodyPr wrap="square">
            <a:spAutoFit/>
          </a:bodyPr>
          <a:lstStyle/>
          <a:p>
            <a:pPr algn="ctr"/>
            <a:r>
              <a:rPr lang="en-US" sz="1600" dirty="0">
                <a:solidFill>
                  <a:srgbClr val="000000"/>
                </a:solidFill>
                <a:effectLst/>
                <a:latin typeface="Gill Sans" panose="020B0502020104020203" pitchFamily="34" charset="-79"/>
                <a:cs typeface="Gill Sans" panose="020B0502020104020203" pitchFamily="34" charset="-79"/>
              </a:rPr>
              <a:t>population size, </a:t>
            </a:r>
            <a:r>
              <a:rPr lang="en-US" sz="1600" dirty="0" err="1">
                <a:solidFill>
                  <a:srgbClr val="000000"/>
                </a:solidFill>
                <a:effectLst/>
                <a:latin typeface="Gill Sans" panose="020B0502020104020203" pitchFamily="34" charset="-79"/>
                <a:cs typeface="Gill Sans" panose="020B0502020104020203" pitchFamily="34" charset="-79"/>
              </a:rPr>
              <a:t>N</a:t>
            </a:r>
            <a:r>
              <a:rPr lang="en-US" sz="1600" baseline="-25000" dirty="0" err="1">
                <a:solidFill>
                  <a:srgbClr val="000000"/>
                </a:solidFill>
                <a:effectLst/>
                <a:latin typeface="Gill Sans" panose="020B0502020104020203" pitchFamily="34" charset="-79"/>
                <a:cs typeface="Gill Sans" panose="020B0502020104020203" pitchFamily="34" charset="-79"/>
              </a:rPr>
              <a:t>t</a:t>
            </a:r>
            <a:endParaRPr lang="en-US" sz="1600" dirty="0">
              <a:solidFill>
                <a:srgbClr val="000000"/>
              </a:solidFill>
              <a:effectLst/>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2403067" y="2494821"/>
            <a:ext cx="6118698" cy="2092881"/>
          </a:xfrm>
          <a:prstGeom prst="rect">
            <a:avLst/>
          </a:prstGeom>
          <a:noFill/>
        </p:spPr>
        <p:txBody>
          <a:bodyPr wrap="square">
            <a:spAutoFit/>
          </a:bodyPr>
          <a:lstStyle/>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N</a:t>
            </a:r>
            <a:r>
              <a:rPr lang="en-US" sz="2600" baseline="-25000" dirty="0">
                <a:effectLst/>
                <a:latin typeface="Gill Sans" panose="020B0502020104020203" pitchFamily="34" charset="-79"/>
                <a:cs typeface="Gill Sans" panose="020B0502020104020203" pitchFamily="34" charset="-79"/>
              </a:rPr>
              <a:t>0</a:t>
            </a:r>
            <a:r>
              <a:rPr lang="en-US" sz="2600" dirty="0">
                <a:effectLst/>
                <a:latin typeface="Gill Sans" panose="020B0502020104020203" pitchFamily="34" charset="-79"/>
                <a:cs typeface="Gill Sans" panose="020B0502020104020203" pitchFamily="34" charset="-79"/>
              </a:rPr>
              <a:t> = </a:t>
            </a:r>
            <a:r>
              <a:rPr lang="en-US" sz="2600" dirty="0">
                <a:effectLst/>
                <a:latin typeface="Helvetica" pitchFamily="2" charset="0"/>
                <a:cs typeface="Gill Sans" panose="020B0502020104020203" pitchFamily="34" charset="-79"/>
              </a:rPr>
              <a:t>N</a:t>
            </a:r>
            <a:r>
              <a:rPr lang="en-US" sz="2600" baseline="-25000" dirty="0">
                <a:effectLst/>
                <a:latin typeface="Helvetica" pitchFamily="2" charset="0"/>
                <a:cs typeface="Gill Sans" panose="020B0502020104020203" pitchFamily="34" charset="-79"/>
              </a:rPr>
              <a:t>0</a:t>
            </a:r>
            <a:r>
              <a:rPr lang="en-US" sz="2600" dirty="0">
                <a:effectLst/>
                <a:latin typeface="Helvetica" pitchFamily="2" charset="0"/>
                <a:cs typeface="Gill Sans" panose="020B0502020104020203" pitchFamily="34" charset="-79"/>
              </a:rPr>
              <a:t>e</a:t>
            </a:r>
            <a:r>
              <a:rPr lang="en-US" sz="2600" baseline="30000" dirty="0">
                <a:effectLst/>
                <a:latin typeface="Helvetica" pitchFamily="2" charset="0"/>
                <a:cs typeface="Gill Sans" panose="020B0502020104020203" pitchFamily="34" charset="-79"/>
              </a:rPr>
              <a:t>rt</a:t>
            </a:r>
            <a:endParaRPr lang="en-US" sz="2600" dirty="0">
              <a:effectLst/>
              <a:latin typeface="Gill Sans" panose="020B0502020104020203" pitchFamily="34" charset="-79"/>
              <a:cs typeface="Gill Sans" panose="020B0502020104020203" pitchFamily="34" charset="-79"/>
            </a:endParaRPr>
          </a:p>
          <a:p>
            <a:r>
              <a:rPr lang="en-US" sz="2600" dirty="0">
                <a:effectLst/>
                <a:latin typeface="STIXGeneral" pitchFamily="2" charset="2"/>
                <a:cs typeface="Gill Sans" panose="020B0502020104020203" pitchFamily="34" charset="-79"/>
              </a:rPr>
              <a:t>𝜆</a:t>
            </a:r>
            <a:r>
              <a:rPr lang="en-US" sz="2600" baseline="30000" dirty="0">
                <a:effectLst/>
                <a:latin typeface="Gill Sans" panose="020B0502020104020203" pitchFamily="34" charset="-79"/>
                <a:cs typeface="Gill Sans" panose="020B0502020104020203" pitchFamily="34" charset="-79"/>
              </a:rPr>
              <a:t>t</a:t>
            </a:r>
            <a:r>
              <a:rPr lang="en-US" sz="2600" dirty="0">
                <a:effectLst/>
                <a:latin typeface="Gill Sans" panose="020B0502020104020203" pitchFamily="34" charset="-79"/>
                <a:cs typeface="Gill Sans" panose="020B0502020104020203" pitchFamily="34" charset="-79"/>
              </a:rPr>
              <a:t> = </a:t>
            </a:r>
            <a:r>
              <a:rPr lang="en-US" sz="2600" dirty="0" err="1">
                <a:effectLst/>
                <a:latin typeface="Helvetica" pitchFamily="2" charset="0"/>
                <a:cs typeface="Gill Sans" panose="020B0502020104020203" pitchFamily="34" charset="-79"/>
              </a:rPr>
              <a:t>e</a:t>
            </a:r>
            <a:r>
              <a:rPr lang="en-US" sz="2600" baseline="30000" dirty="0" err="1">
                <a:effectLst/>
                <a:latin typeface="Helvetica" pitchFamily="2" charset="0"/>
                <a:cs typeface="Gill Sans" panose="020B0502020104020203" pitchFamily="34" charset="-79"/>
              </a:rPr>
              <a:t>rt</a:t>
            </a:r>
            <a:endParaRPr lang="en-US" sz="2600" dirty="0">
              <a:effectLst/>
              <a:latin typeface="Helvetica" pitchFamily="2" charset="0"/>
              <a:cs typeface="Gill Sans" panose="020B0502020104020203" pitchFamily="34" charset="-79"/>
            </a:endParaRPr>
          </a:p>
          <a:p>
            <a:r>
              <a:rPr lang="en-US" sz="2600" dirty="0">
                <a:solidFill>
                  <a:srgbClr val="FF0000"/>
                </a:solidFill>
                <a:effectLst/>
                <a:latin typeface="STIXGeneral" pitchFamily="2" charset="2"/>
                <a:cs typeface="Gill Sans" panose="020B0502020104020203" pitchFamily="34" charset="-79"/>
              </a:rPr>
              <a:t>𝜆</a:t>
            </a:r>
            <a:r>
              <a:rPr lang="en-US" sz="2600" dirty="0">
                <a:solidFill>
                  <a:srgbClr val="FF0000"/>
                </a:solidFill>
                <a:effectLst/>
                <a:latin typeface="Gill Sans" panose="020B0502020104020203" pitchFamily="34" charset="-79"/>
                <a:cs typeface="Gill Sans" panose="020B0502020104020203" pitchFamily="34" charset="-79"/>
              </a:rPr>
              <a:t> = </a:t>
            </a:r>
            <a:r>
              <a:rPr lang="en-US" sz="2600" dirty="0">
                <a:solidFill>
                  <a:srgbClr val="FF0000"/>
                </a:solidFill>
                <a:effectLst/>
                <a:latin typeface="Helvetica" pitchFamily="2" charset="0"/>
                <a:cs typeface="Gill Sans" panose="020B0502020104020203" pitchFamily="34" charset="-79"/>
              </a:rPr>
              <a:t>e</a:t>
            </a:r>
            <a:r>
              <a:rPr lang="en-US" sz="2600" baseline="30000" dirty="0">
                <a:solidFill>
                  <a:srgbClr val="FF0000"/>
                </a:solidFill>
                <a:effectLst/>
                <a:latin typeface="Helvetica" pitchFamily="2" charset="0"/>
                <a:cs typeface="Gill Sans" panose="020B0502020104020203" pitchFamily="34" charset="-79"/>
              </a:rPr>
              <a:t>r</a:t>
            </a:r>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a:p>
            <a:endParaRPr lang="en-US" sz="2600" dirty="0">
              <a:solidFill>
                <a:srgbClr val="FF0000"/>
              </a:solidFill>
              <a:effectLst/>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7205366" y="1809345"/>
            <a:ext cx="4597529" cy="381324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Continuous models can be discretized. </a:t>
            </a:r>
          </a:p>
          <a:p>
            <a:endParaRPr lang="en-US" sz="3000" dirty="0">
              <a:latin typeface="+mn-lt"/>
            </a:endParaRPr>
          </a:p>
          <a:p>
            <a:r>
              <a:rPr lang="en-US" sz="3000" dirty="0">
                <a:latin typeface="+mn-lt"/>
              </a:rPr>
              <a:t>Discrete models can be approximated in continuous time.</a:t>
            </a:r>
          </a:p>
          <a:p>
            <a:endParaRPr lang="en-US" sz="3000" dirty="0">
              <a:latin typeface="+mn-lt"/>
            </a:endParaRPr>
          </a:p>
          <a:p>
            <a:r>
              <a:rPr lang="en-US" sz="3000" dirty="0">
                <a:latin typeface="+mn-lt"/>
              </a:rPr>
              <a:t>How to choose what to do?</a:t>
            </a:r>
          </a:p>
          <a:p>
            <a:endParaRPr lang="en-US" sz="3000" dirty="0">
              <a:latin typeface="+mn-lt"/>
            </a:endParaRPr>
          </a:p>
          <a:p>
            <a:r>
              <a:rPr lang="en-US" sz="3000" dirty="0">
                <a:latin typeface="+mn-lt"/>
              </a:rPr>
              <a:t>The answer depends on the data and the question at hand!</a:t>
            </a:r>
          </a:p>
        </p:txBody>
      </p:sp>
    </p:spTree>
    <p:extLst>
      <p:ext uri="{BB962C8B-B14F-4D97-AF65-F5344CB8AC3E}">
        <p14:creationId xmlns:p14="http://schemas.microsoft.com/office/powerpoint/2010/main" val="32424815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grpSp>
        <p:nvGrpSpPr>
          <p:cNvPr id="7" name="Group 6">
            <a:extLst>
              <a:ext uri="{FF2B5EF4-FFF2-40B4-BE49-F238E27FC236}">
                <a16:creationId xmlns:a16="http://schemas.microsoft.com/office/drawing/2014/main" id="{25E985AA-8C20-EDC5-AD1E-42FB3541EEA6}"/>
              </a:ext>
            </a:extLst>
          </p:cNvPr>
          <p:cNvGrpSpPr/>
          <p:nvPr/>
        </p:nvGrpSpPr>
        <p:grpSpPr>
          <a:xfrm>
            <a:off x="6746942" y="2685912"/>
            <a:ext cx="2723745" cy="2705673"/>
            <a:chOff x="1122122" y="2071419"/>
            <a:chExt cx="2890433" cy="3011819"/>
          </a:xfrm>
        </p:grpSpPr>
        <p:pic>
          <p:nvPicPr>
            <p:cNvPr id="11" name="Picture 10">
              <a:extLst>
                <a:ext uri="{FF2B5EF4-FFF2-40B4-BE49-F238E27FC236}">
                  <a16:creationId xmlns:a16="http://schemas.microsoft.com/office/drawing/2014/main" id="{B81FE0A9-A7DC-E482-0014-80542A06C1C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2" name="Freeform 11">
              <a:extLst>
                <a:ext uri="{FF2B5EF4-FFF2-40B4-BE49-F238E27FC236}">
                  <a16:creationId xmlns:a16="http://schemas.microsoft.com/office/drawing/2014/main" id="{50F4BF41-46E0-CCD3-C619-293E3E4F2CE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4"/>
          <a:srcRect r="47957"/>
          <a:stretch/>
        </p:blipFill>
        <p:spPr>
          <a:xfrm>
            <a:off x="283723" y="1674170"/>
            <a:ext cx="5669605" cy="4454256"/>
          </a:xfrm>
          <a:prstGeom prst="rect">
            <a:avLst/>
          </a:prstGeom>
        </p:spPr>
      </p:pic>
    </p:spTree>
    <p:extLst>
      <p:ext uri="{BB962C8B-B14F-4D97-AF65-F5344CB8AC3E}">
        <p14:creationId xmlns:p14="http://schemas.microsoft.com/office/powerpoint/2010/main" val="4058553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3"/>
          <a:srcRect r="47957"/>
          <a:stretch/>
        </p:blipFill>
        <p:spPr>
          <a:xfrm>
            <a:off x="283723" y="1674170"/>
            <a:ext cx="5669605" cy="4454256"/>
          </a:xfrm>
          <a:prstGeom prst="rect">
            <a:avLst/>
          </a:prstGeom>
        </p:spPr>
      </p:pic>
      <p:sp>
        <p:nvSpPr>
          <p:cNvPr id="2" name="Rectangle 1">
            <a:extLst>
              <a:ext uri="{FF2B5EF4-FFF2-40B4-BE49-F238E27FC236}">
                <a16:creationId xmlns:a16="http://schemas.microsoft.com/office/drawing/2014/main" id="{F14AE3DB-6BAA-1337-7BE4-6EDA05AFB90D}"/>
              </a:ext>
            </a:extLst>
          </p:cNvPr>
          <p:cNvSpPr/>
          <p:nvPr/>
        </p:nvSpPr>
        <p:spPr>
          <a:xfrm>
            <a:off x="6238674" y="3075057"/>
            <a:ext cx="2772181" cy="1200329"/>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baseline="-25000" dirty="0">
              <a:solidFill>
                <a:srgbClr val="000000"/>
              </a:solidFill>
              <a:effectLst/>
              <a:latin typeface="Helvetica Light" panose="020B0403020202020204" pitchFamily="34" charset="0"/>
            </a:endParaRPr>
          </a:p>
          <a:p>
            <a:pPr algn="ctr"/>
            <a:r>
              <a:rPr lang="en-US" sz="3200" baseline="-25000" dirty="0">
                <a:solidFill>
                  <a:srgbClr val="000000"/>
                </a:solidFill>
                <a:latin typeface="Helvetica Light" panose="020B0403020202020204" pitchFamily="34" charset="0"/>
              </a:rPr>
              <a:t>where t = 1 year</a:t>
            </a:r>
            <a:endParaRPr lang="en-US" sz="3200" dirty="0">
              <a:solidFill>
                <a:srgbClr val="000000"/>
              </a:solidFill>
              <a:effectLst/>
              <a:latin typeface="Helvetica Light" panose="020B0403020202020204" pitchFamily="34" charset="0"/>
            </a:endParaRPr>
          </a:p>
        </p:txBody>
      </p:sp>
      <p:sp>
        <p:nvSpPr>
          <p:cNvPr id="3" name="Title 1">
            <a:extLst>
              <a:ext uri="{FF2B5EF4-FFF2-40B4-BE49-F238E27FC236}">
                <a16:creationId xmlns:a16="http://schemas.microsoft.com/office/drawing/2014/main" id="{BE24CAE8-A9F0-4677-5CDD-5D295A3A931A}"/>
              </a:ext>
            </a:extLst>
          </p:cNvPr>
          <p:cNvSpPr txBox="1">
            <a:spLocks/>
          </p:cNvSpPr>
          <p:nvPr/>
        </p:nvSpPr>
        <p:spPr>
          <a:xfrm>
            <a:off x="5376567" y="6034766"/>
            <a:ext cx="8008693" cy="1153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latin typeface="+mn-lt"/>
              </a:rPr>
              <a:t>Which country has the higher growth rate?</a:t>
            </a:r>
          </a:p>
        </p:txBody>
      </p:sp>
    </p:spTree>
    <p:extLst>
      <p:ext uri="{BB962C8B-B14F-4D97-AF65-F5344CB8AC3E}">
        <p14:creationId xmlns:p14="http://schemas.microsoft.com/office/powerpoint/2010/main" val="30819564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825138" y="2075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Geometric vs. exponential growth</a:t>
            </a:r>
          </a:p>
        </p:txBody>
      </p:sp>
      <p:pic>
        <p:nvPicPr>
          <p:cNvPr id="5" name="Picture 4" descr="Chart, line chart&#10;&#10;Description automatically generated">
            <a:extLst>
              <a:ext uri="{FF2B5EF4-FFF2-40B4-BE49-F238E27FC236}">
                <a16:creationId xmlns:a16="http://schemas.microsoft.com/office/drawing/2014/main" id="{D3154063-3A30-604A-F8C6-3D381FA7BE0D}"/>
              </a:ext>
            </a:extLst>
          </p:cNvPr>
          <p:cNvPicPr>
            <a:picLocks noChangeAspect="1"/>
          </p:cNvPicPr>
          <p:nvPr/>
        </p:nvPicPr>
        <p:blipFill rotWithShape="1">
          <a:blip r:embed="rId3"/>
          <a:srcRect t="10460"/>
          <a:stretch/>
        </p:blipFill>
        <p:spPr>
          <a:xfrm>
            <a:off x="283723" y="2140084"/>
            <a:ext cx="10894147" cy="3988341"/>
          </a:xfrm>
          <a:prstGeom prst="rect">
            <a:avLst/>
          </a:prstGeom>
        </p:spPr>
      </p:pic>
      <p:pic>
        <p:nvPicPr>
          <p:cNvPr id="9" name="Picture 8" descr="Chart, line chart&#10;&#10;Description automatically generated">
            <a:extLst>
              <a:ext uri="{FF2B5EF4-FFF2-40B4-BE49-F238E27FC236}">
                <a16:creationId xmlns:a16="http://schemas.microsoft.com/office/drawing/2014/main" id="{E32C9FD2-B75B-4054-25C9-90ACC0323B8A}"/>
              </a:ext>
            </a:extLst>
          </p:cNvPr>
          <p:cNvPicPr>
            <a:picLocks noChangeAspect="1"/>
          </p:cNvPicPr>
          <p:nvPr/>
        </p:nvPicPr>
        <p:blipFill rotWithShape="1">
          <a:blip r:embed="rId3"/>
          <a:srcRect l="64930" t="-255" b="89554"/>
          <a:stretch/>
        </p:blipFill>
        <p:spPr>
          <a:xfrm>
            <a:off x="4077095" y="1482659"/>
            <a:ext cx="5674240" cy="707886"/>
          </a:xfrm>
          <a:prstGeom prst="rect">
            <a:avLst/>
          </a:prstGeom>
        </p:spPr>
      </p:pic>
      <p:sp>
        <p:nvSpPr>
          <p:cNvPr id="13" name="Rectangle 12">
            <a:extLst>
              <a:ext uri="{FF2B5EF4-FFF2-40B4-BE49-F238E27FC236}">
                <a16:creationId xmlns:a16="http://schemas.microsoft.com/office/drawing/2014/main" id="{33B242E2-4D1B-E5ED-2548-C5BE7DF8A364}"/>
              </a:ext>
            </a:extLst>
          </p:cNvPr>
          <p:cNvSpPr/>
          <p:nvPr/>
        </p:nvSpPr>
        <p:spPr>
          <a:xfrm>
            <a:off x="8746441" y="1548723"/>
            <a:ext cx="2772181" cy="707886"/>
          </a:xfrm>
          <a:prstGeom prst="rect">
            <a:avLst/>
          </a:prstGeom>
        </p:spPr>
        <p:txBody>
          <a:bodyPr wrap="square">
            <a:spAutoFit/>
          </a:bodyPr>
          <a:lstStyle/>
          <a:p>
            <a:pPr algn="ctr"/>
            <a:r>
              <a:rPr lang="en-US" sz="4000" dirty="0">
                <a:solidFill>
                  <a:srgbClr val="FF0000"/>
                </a:solidFill>
                <a:latin typeface="Helvetica" pitchFamily="2" charset="0"/>
                <a:sym typeface="Symbol" pitchFamily="2" charset="2"/>
              </a:rPr>
              <a:t></a:t>
            </a:r>
            <a:r>
              <a:rPr lang="en-US" sz="3200" dirty="0">
                <a:solidFill>
                  <a:srgbClr val="000000"/>
                </a:solidFill>
                <a:effectLst/>
                <a:latin typeface="Helvetica Light" panose="020B0403020202020204" pitchFamily="34" charset="0"/>
              </a:rPr>
              <a:t>=N</a:t>
            </a:r>
            <a:r>
              <a:rPr lang="en-US" sz="3200" baseline="-25000" dirty="0">
                <a:solidFill>
                  <a:srgbClr val="000000"/>
                </a:solidFill>
                <a:effectLst/>
                <a:latin typeface="Helvetica Light" panose="020B0403020202020204" pitchFamily="34" charset="0"/>
              </a:rPr>
              <a:t>t+1</a:t>
            </a:r>
            <a:r>
              <a:rPr lang="en-US" sz="3200" dirty="0">
                <a:solidFill>
                  <a:srgbClr val="000000"/>
                </a:solidFill>
                <a:effectLst/>
                <a:latin typeface="Helvetica Light" panose="020B0403020202020204" pitchFamily="34" charset="0"/>
              </a:rPr>
              <a:t>/</a:t>
            </a:r>
            <a:r>
              <a:rPr lang="en-US" sz="3200" dirty="0" err="1">
                <a:solidFill>
                  <a:srgbClr val="000000"/>
                </a:solidFill>
                <a:effectLst/>
                <a:latin typeface="Helvetica Light" panose="020B0403020202020204" pitchFamily="34" charset="0"/>
              </a:rPr>
              <a:t>N</a:t>
            </a:r>
            <a:r>
              <a:rPr lang="en-US" sz="3200" baseline="-25000" dirty="0" err="1">
                <a:solidFill>
                  <a:srgbClr val="000000"/>
                </a:solidFill>
                <a:effectLst/>
                <a:latin typeface="Helvetica Light" panose="020B0403020202020204" pitchFamily="34" charset="0"/>
              </a:rPr>
              <a:t>t</a:t>
            </a:r>
            <a:endParaRPr lang="en-US" sz="3200" dirty="0">
              <a:solidFill>
                <a:srgbClr val="000000"/>
              </a:solidFill>
              <a:effectLst/>
              <a:latin typeface="Helvetica Light" panose="020B0403020202020204" pitchFamily="34" charset="0"/>
            </a:endParaRPr>
          </a:p>
        </p:txBody>
      </p:sp>
    </p:spTree>
    <p:extLst>
      <p:ext uri="{BB962C8B-B14F-4D97-AF65-F5344CB8AC3E}">
        <p14:creationId xmlns:p14="http://schemas.microsoft.com/office/powerpoint/2010/main" val="3567102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3905</TotalTime>
  <Words>6292</Words>
  <Application>Microsoft Macintosh PowerPoint</Application>
  <PresentationFormat>Widescreen</PresentationFormat>
  <Paragraphs>1200</Paragraphs>
  <Slides>129</Slides>
  <Notes>129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129</vt:i4>
      </vt:variant>
    </vt:vector>
  </HeadingPairs>
  <TitlesOfParts>
    <vt:vector size="142" baseType="lpstr">
      <vt:lpstr>Arial</vt:lpstr>
      <vt:lpstr>Calibri</vt:lpstr>
      <vt:lpstr>Calibri Light</vt:lpstr>
      <vt:lpstr>Cambria Math</vt:lpstr>
      <vt:lpstr>Gill Sans</vt:lpstr>
      <vt:lpstr>Helvetica</vt:lpstr>
      <vt:lpstr>Helvetica Light</vt:lpstr>
      <vt:lpstr>Lucida Grande</vt:lpstr>
      <vt:lpstr>Open Sans</vt:lpstr>
      <vt:lpstr>Roboto</vt:lpstr>
      <vt:lpstr>STIXGeneral</vt:lpstr>
      <vt:lpstr>Symbol</vt:lpstr>
      <vt:lpstr>Office Theme</vt:lpstr>
      <vt:lpstr>PowerPoint Presentation</vt:lpstr>
      <vt:lpstr>Fundamentals of Ecology</vt:lpstr>
      <vt:lpstr>Where are we headed?</vt:lpstr>
      <vt:lpstr>Where are we headed?</vt:lpstr>
      <vt:lpstr>Where are we headed?</vt:lpstr>
      <vt:lpstr>Where are we headed?</vt:lpstr>
      <vt:lpstr>Where are we headed?</vt:lpstr>
      <vt:lpstr>Where are we headed?</vt:lpstr>
      <vt:lpstr>PowerPoint Presentation</vt:lpstr>
      <vt:lpstr>Is natural history science?</vt:lpstr>
      <vt:lpstr>PowerPoint Presentation</vt:lpstr>
      <vt:lpstr>PowerPoint Presentation</vt:lpstr>
      <vt:lpstr>PowerPoint Presentation</vt:lpstr>
      <vt:lpstr>PowerPoint Presentation</vt:lpstr>
      <vt:lpstr>“Ecology has a synonym which is ALL.”</vt:lpstr>
      <vt:lpstr>As a science, ecology uses models to formalize  general laws and principles describing the natural world.</vt:lpstr>
      <vt:lpstr>What is a model?</vt:lpstr>
      <vt:lpstr>What is a model?</vt:lpstr>
      <vt:lpstr>What is a model?</vt:lpstr>
      <vt:lpstr>Why build models?</vt:lpstr>
      <vt:lpstr>Why build models?</vt:lpstr>
      <vt:lpstr>Why build models?</vt:lpstr>
      <vt:lpstr>Why build models?</vt:lpstr>
      <vt:lpstr>Two kinds of ecological models</vt:lpstr>
      <vt:lpstr>Two kinds of ecological models</vt:lpstr>
      <vt:lpstr>Two kinds of ecological models</vt:lpstr>
      <vt:lpstr>Two kinds of ecological models</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How to construct a population model</vt:lpstr>
      <vt:lpstr>PowerPoint Presentation</vt:lpstr>
      <vt:lpstr>A species interaction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are we headed?</vt:lpstr>
      <vt:lpstr>Where are we headed?</vt:lpstr>
      <vt:lpstr>Where are we headed?</vt:lpstr>
      <vt:lpstr>Where are we headed?</vt:lpstr>
      <vt:lpstr>Where are we headed?</vt:lpstr>
      <vt:lpstr>Population Growth and Regulation</vt:lpstr>
      <vt:lpstr>Why do we care how populations grow?</vt:lpstr>
      <vt:lpstr>Why do we care how populations grow?</vt:lpstr>
      <vt:lpstr>Why do we care how populations grow?</vt:lpstr>
      <vt:lpstr>Why do we care how populations grow?</vt:lpstr>
      <vt:lpstr>Why do we care how populations grow?</vt:lpstr>
      <vt:lpstr>PowerPoint Presentation</vt:lpstr>
      <vt:lpstr>PowerPoint Presentation</vt:lpstr>
      <vt:lpstr>PowerPoint Presentation</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PowerPoint Presentation</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estimate growth rates by ‘fitting’ a model to data</vt:lpstr>
      <vt:lpstr>PowerPoint Presentation</vt:lpstr>
      <vt:lpstr>We can estimate growth rates by ‘fitting’ a model to data</vt:lpstr>
      <vt:lpstr>We can estimate growth rates by ‘fitting’ a model to data</vt:lpstr>
      <vt:lpstr>We can estimate growth rates by ‘fitting’ a model to data</vt:lpstr>
      <vt:lpstr>PowerPoint Presentation</vt:lpstr>
      <vt:lpstr>Malthus proposed some limits to population growth</vt:lpstr>
      <vt:lpstr>Malthus proposed some limits to population growth</vt:lpstr>
      <vt:lpstr>Malthus proposed some limits to population growth</vt:lpstr>
      <vt:lpstr>Logistic growth equation</vt:lpstr>
      <vt:lpstr>Logistic growth equation</vt:lpstr>
      <vt:lpstr>Logistic growth equation</vt:lpstr>
      <vt:lpstr>Logistic growth equation</vt:lpstr>
      <vt:lpstr>Logistic growth equation</vt:lpstr>
      <vt:lpstr>Logistic growth equation</vt:lpstr>
      <vt:lpstr>Logistic growth equation</vt:lpstr>
      <vt:lpstr>Logistic growth and equilibrium</vt:lpstr>
      <vt:lpstr>Logistic growth and equilibrium</vt:lpstr>
      <vt:lpstr>Logistic growth and equilibrium</vt:lpstr>
      <vt:lpstr>Logistic growth and equilibrium</vt:lpstr>
      <vt:lpstr>Logistic growth and equilibrium</vt:lpstr>
      <vt:lpstr>Logistic growth and equilibrium</vt:lpstr>
      <vt:lpstr>Many populations will fluctuate above or below carrying capacity.</vt:lpstr>
      <vt:lpstr>Many populations will fluctuate above or below carrying capacity.</vt:lpstr>
      <vt:lpstr>Many populations will fluctuate above or below carrying capacity.</vt:lpstr>
      <vt:lpstr>Many populations will fluctuate above or below carrying capacity.</vt:lpstr>
      <vt:lpstr>Logistic growth still does not describe human populations well.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37</cp:revision>
  <dcterms:created xsi:type="dcterms:W3CDTF">2023-01-31T15:30:55Z</dcterms:created>
  <dcterms:modified xsi:type="dcterms:W3CDTF">2024-02-01T19:03:58Z</dcterms:modified>
</cp:coreProperties>
</file>